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4"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64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BC8C976-B08E-4CAF-9292-CEFEBF08C60C}" type="datetimeFigureOut">
              <a:rPr lang="en-US" smtClean="0"/>
              <a:pPr/>
              <a:t>1/21/2013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24A782F-E983-4F7B-887C-19D3EAD238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C8C976-B08E-4CAF-9292-CEFEBF08C60C}" type="datetimeFigureOut">
              <a:rPr lang="en-US" smtClean="0"/>
              <a:pPr/>
              <a:t>1/21/2013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4A782F-E983-4F7B-887C-19D3EAD238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C8C976-B08E-4CAF-9292-CEFEBF08C60C}" type="datetimeFigureOut">
              <a:rPr lang="en-US" smtClean="0"/>
              <a:pPr/>
              <a:t>1/21/2013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4A782F-E983-4F7B-887C-19D3EAD238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C8C976-B08E-4CAF-9292-CEFEBF08C60C}" type="datetimeFigureOut">
              <a:rPr lang="en-US" smtClean="0"/>
              <a:pPr/>
              <a:t>1/21/2013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4A782F-E983-4F7B-887C-19D3EAD238A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C8C976-B08E-4CAF-9292-CEFEBF08C60C}" type="datetimeFigureOut">
              <a:rPr lang="en-US" smtClean="0"/>
              <a:pPr/>
              <a:t>1/21/2013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4A782F-E983-4F7B-887C-19D3EAD238A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C8C976-B08E-4CAF-9292-CEFEBF08C60C}" type="datetimeFigureOut">
              <a:rPr lang="en-US" smtClean="0"/>
              <a:pPr/>
              <a:t>1/21/2013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4A782F-E983-4F7B-887C-19D3EAD238A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C8C976-B08E-4CAF-9292-CEFEBF08C60C}" type="datetimeFigureOut">
              <a:rPr lang="en-US" smtClean="0"/>
              <a:pPr/>
              <a:t>1/21/2013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24A782F-E983-4F7B-887C-19D3EAD238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BC8C976-B08E-4CAF-9292-CEFEBF08C60C}" type="datetimeFigureOut">
              <a:rPr lang="en-US" smtClean="0"/>
              <a:pPr/>
              <a:t>1/21/2013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24A782F-E983-4F7B-887C-19D3EAD238A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BC8C976-B08E-4CAF-9292-CEFEBF08C60C}" type="datetimeFigureOut">
              <a:rPr lang="en-US" smtClean="0"/>
              <a:pPr/>
              <a:t>1/21/2013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24A782F-E983-4F7B-887C-19D3EAD238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BC8C976-B08E-4CAF-9292-CEFEBF08C60C}" type="datetimeFigureOut">
              <a:rPr lang="en-US" smtClean="0"/>
              <a:pPr/>
              <a:t>1/21/2013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4A782F-E983-4F7B-887C-19D3EAD238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BC8C976-B08E-4CAF-9292-CEFEBF08C60C}" type="datetimeFigureOut">
              <a:rPr lang="en-US" smtClean="0"/>
              <a:pPr/>
              <a:t>1/21/2013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24A782F-E983-4F7B-887C-19D3EAD238A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BC8C976-B08E-4CAF-9292-CEFEBF08C60C}" type="datetimeFigureOut">
              <a:rPr lang="en-US" smtClean="0"/>
              <a:pPr/>
              <a:t>1/21/2013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24A782F-E983-4F7B-887C-19D3EAD238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WRITING YOUR ARTIST'S STATEMENT</a:t>
            </a:r>
            <a:endParaRPr lang="en-US" dirty="0"/>
          </a:p>
        </p:txBody>
      </p:sp>
      <p:sp>
        <p:nvSpPr>
          <p:cNvPr id="3" name="Subtitle 2"/>
          <p:cNvSpPr>
            <a:spLocks noGrp="1"/>
          </p:cNvSpPr>
          <p:nvPr>
            <p:ph type="subTitle" idx="1"/>
          </p:nvPr>
        </p:nvSpPr>
        <p:spPr/>
        <p:txBody>
          <a:bodyPr/>
          <a:lstStyle/>
          <a:p>
            <a:r>
              <a:rPr lang="en-US" dirty="0" smtClean="0"/>
              <a:t>It’s like making a stew!</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Step One: Assemble the Ingredients.</a:t>
            </a:r>
            <a:endParaRPr lang="en-US" dirty="0"/>
          </a:p>
        </p:txBody>
      </p:sp>
      <p:sp>
        <p:nvSpPr>
          <p:cNvPr id="3" name="Vertical Text Placeholder 2"/>
          <p:cNvSpPr>
            <a:spLocks noGrp="1"/>
          </p:cNvSpPr>
          <p:nvPr>
            <p:ph type="body" orient="vert" idx="1"/>
          </p:nvPr>
        </p:nvSpPr>
        <p:spPr>
          <a:xfrm>
            <a:off x="428596" y="1214423"/>
            <a:ext cx="8215370" cy="5143536"/>
          </a:xfrm>
        </p:spPr>
        <p:txBody>
          <a:bodyPr vert="horz">
            <a:normAutofit lnSpcReduction="10000"/>
          </a:bodyPr>
          <a:lstStyle/>
          <a:p>
            <a:pPr>
              <a:buNone/>
            </a:pPr>
            <a:r>
              <a:rPr lang="en-US" dirty="0" smtClean="0"/>
              <a:t>6. Write five sentences that tell the truth about your connection to your work. If you are stuck, start by filling in the blanks below.</a:t>
            </a:r>
          </a:p>
          <a:p>
            <a:r>
              <a:rPr lang="en-US" dirty="0" smtClean="0"/>
              <a:t>When I work with__________ I am reminded that___________.</a:t>
            </a:r>
          </a:p>
          <a:p>
            <a:r>
              <a:rPr lang="en-US" dirty="0" smtClean="0"/>
              <a:t>I begin a piece by______________.</a:t>
            </a:r>
          </a:p>
          <a:p>
            <a:r>
              <a:rPr lang="en-US" dirty="0" smtClean="0"/>
              <a:t>I know a piece is done when__________________.</a:t>
            </a:r>
          </a:p>
          <a:p>
            <a:r>
              <a:rPr lang="en-US" dirty="0" smtClean="0"/>
              <a:t>When my work is going well, I am filled with a sense of _____________.</a:t>
            </a:r>
          </a:p>
          <a:p>
            <a:r>
              <a:rPr lang="en-US" dirty="0" smtClean="0"/>
              <a:t>When people see my work, I'd like them to ________________.</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TWO: Filling the Pot</a:t>
            </a:r>
            <a:endParaRPr lang="en-US" dirty="0"/>
          </a:p>
        </p:txBody>
      </p:sp>
      <p:sp>
        <p:nvSpPr>
          <p:cNvPr id="4" name="Vertical Text Placeholder 2"/>
          <p:cNvSpPr txBox="1">
            <a:spLocks/>
          </p:cNvSpPr>
          <p:nvPr/>
        </p:nvSpPr>
        <p:spPr>
          <a:xfrm>
            <a:off x="428596" y="1214423"/>
            <a:ext cx="8215370" cy="5143536"/>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285720" y="1142984"/>
            <a:ext cx="8572560" cy="5509200"/>
          </a:xfrm>
          <a:prstGeom prst="rect">
            <a:avLst/>
          </a:prstGeom>
        </p:spPr>
        <p:txBody>
          <a:bodyPr wrap="square">
            <a:spAutoFit/>
          </a:bodyPr>
          <a:lstStyle/>
          <a:p>
            <a:r>
              <a:rPr lang="en-US" sz="2200" dirty="0" smtClean="0"/>
              <a:t>Write a three paragraph artist's statement. </a:t>
            </a:r>
          </a:p>
          <a:p>
            <a:pPr>
              <a:buFont typeface="Wingdings" pitchFamily="2" charset="2"/>
              <a:buChar char="Ø"/>
            </a:pPr>
            <a:endParaRPr lang="en-US" sz="2200" dirty="0" smtClean="0"/>
          </a:p>
          <a:p>
            <a:pPr>
              <a:buFont typeface="Wingdings" pitchFamily="2" charset="2"/>
              <a:buChar char="Ø"/>
            </a:pPr>
            <a:r>
              <a:rPr lang="en-US" sz="2200" dirty="0" smtClean="0"/>
              <a:t> Keep your sentences authentic and direct. </a:t>
            </a:r>
          </a:p>
          <a:p>
            <a:pPr>
              <a:buFont typeface="Wingdings" pitchFamily="2" charset="2"/>
              <a:buChar char="Ø"/>
            </a:pPr>
            <a:r>
              <a:rPr lang="en-US" sz="2200" dirty="0" smtClean="0"/>
              <a:t>Use the present tense ("I am," not "I was," "I do," not "I did.") </a:t>
            </a:r>
          </a:p>
          <a:p>
            <a:pPr>
              <a:buFont typeface="Wingdings" pitchFamily="2" charset="2"/>
              <a:buChar char="Ø"/>
            </a:pPr>
            <a:r>
              <a:rPr lang="en-US" sz="2200" dirty="0" smtClean="0"/>
              <a:t>Be brave: say nice things about yourself.</a:t>
            </a:r>
          </a:p>
          <a:p>
            <a:r>
              <a:rPr lang="en-US" sz="2200" dirty="0" smtClean="0"/>
              <a:t> </a:t>
            </a:r>
          </a:p>
          <a:p>
            <a:r>
              <a:rPr lang="en-US" sz="2200" dirty="0" smtClean="0"/>
              <a:t>If you find that you falter, write three paragraphs about an artist whose work you admire. Then write about yourself as though you were an admiring colleague. As a rule, your artist's statement should be written in the first person. Refer to yourself with the pronouns "I, me, my." If this blocks you, write in the third person, then go back and change the pronouns as needed when you get to Step Four. Use the suggestions below to structure your statement.</a:t>
            </a:r>
          </a:p>
          <a:p>
            <a:endParaRPr lang="en-US" sz="2200" dirty="0" smtClean="0"/>
          </a:p>
          <a:p>
            <a:pPr algn="r"/>
            <a:r>
              <a:rPr lang="en-US" sz="2200" dirty="0" smtClean="0"/>
              <a:t>Write three to five sentences per paragraph.</a:t>
            </a: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500306"/>
            <a:ext cx="8229600" cy="1143000"/>
          </a:xfrm>
        </p:spPr>
        <p:txBody>
          <a:bodyPr>
            <a:noAutofit/>
          </a:bodyPr>
          <a:lstStyle/>
          <a:p>
            <a:r>
              <a:rPr lang="en-US" sz="2600" dirty="0" smtClean="0"/>
              <a:t>First paragraph. </a:t>
            </a:r>
            <a:r>
              <a:rPr lang="en-US" sz="2600" b="0" dirty="0" smtClean="0"/>
              <a:t>Begin with a simple statement of why you do the work you do. Support that statement, telling the reader more about your goals and aspirations.</a:t>
            </a:r>
            <a:r>
              <a:rPr lang="en-US" sz="2600" dirty="0" smtClean="0"/>
              <a:t/>
            </a:r>
            <a:br>
              <a:rPr lang="en-US" sz="2600" dirty="0" smtClean="0"/>
            </a:br>
            <a:r>
              <a:rPr lang="en-US" sz="2600" dirty="0" smtClean="0"/>
              <a:t/>
            </a:r>
            <a:br>
              <a:rPr lang="en-US" sz="2600" dirty="0" smtClean="0"/>
            </a:br>
            <a:r>
              <a:rPr lang="en-US" sz="2600" dirty="0" smtClean="0"/>
              <a:t>Second paragraph. </a:t>
            </a:r>
            <a:r>
              <a:rPr lang="en-US" sz="2600" b="0" dirty="0" smtClean="0"/>
              <a:t>Tell the reader how you make decisions in the course of your work. How and why do you select materials, techniques, themes? Keep it simple and tell the truth</a:t>
            </a:r>
            <a:r>
              <a:rPr lang="en-US" sz="2600" dirty="0" smtClean="0"/>
              <a:t>.</a:t>
            </a:r>
            <a:br>
              <a:rPr lang="en-US" sz="2600" dirty="0" smtClean="0"/>
            </a:br>
            <a:r>
              <a:rPr lang="en-US" sz="2600" dirty="0" smtClean="0"/>
              <a:t/>
            </a:r>
            <a:br>
              <a:rPr lang="en-US" sz="2600" dirty="0" smtClean="0"/>
            </a:br>
            <a:r>
              <a:rPr lang="en-US" sz="2600" dirty="0" smtClean="0"/>
              <a:t>Third paragraph. </a:t>
            </a:r>
            <a:r>
              <a:rPr lang="en-US" sz="2600" b="0" dirty="0" smtClean="0"/>
              <a:t>Tell the reader a little more about your current work. How it grew out of prior work or life experiences. What are you exploring, attempting, challenging by doing this work.</a:t>
            </a:r>
            <a:r>
              <a:rPr lang="en-US" sz="2600" dirty="0" smtClean="0"/>
              <a:t/>
            </a:r>
            <a:br>
              <a:rPr lang="en-US" sz="2600" dirty="0" smtClean="0"/>
            </a:br>
            <a:endParaRPr lang="en-US" sz="2600" dirty="0"/>
          </a:p>
        </p:txBody>
      </p:sp>
      <p:sp>
        <p:nvSpPr>
          <p:cNvPr id="3" name="TextBox 2"/>
          <p:cNvSpPr txBox="1"/>
          <p:nvPr/>
        </p:nvSpPr>
        <p:spPr>
          <a:xfrm>
            <a:off x="2643174" y="6072206"/>
            <a:ext cx="7143800" cy="707886"/>
          </a:xfrm>
          <a:prstGeom prst="rect">
            <a:avLst/>
          </a:prstGeom>
          <a:noFill/>
        </p:spPr>
        <p:txBody>
          <a:bodyPr wrap="square" rtlCol="0">
            <a:spAutoFit/>
          </a:bodyPr>
          <a:lstStyle/>
          <a:p>
            <a:r>
              <a:rPr lang="en-US" sz="4000" dirty="0" smtClean="0"/>
              <a:t>No more than 300 words!!</a:t>
            </a: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4422"/>
            <a:ext cx="8929718" cy="5357850"/>
          </a:xfrm>
        </p:spPr>
        <p:txBody>
          <a:bodyPr>
            <a:normAutofit fontScale="92500" lnSpcReduction="20000"/>
          </a:bodyPr>
          <a:lstStyle/>
          <a:p>
            <a:pPr>
              <a:buNone/>
            </a:pPr>
            <a:r>
              <a:rPr lang="en-US" dirty="0" smtClean="0"/>
              <a:t>Your artist's statement is a piece of very personal writing. Let it simmer overnight before your reread it. </a:t>
            </a:r>
          </a:p>
          <a:p>
            <a:pPr>
              <a:buNone/>
            </a:pPr>
            <a:endParaRPr lang="en-US" dirty="0" smtClean="0"/>
          </a:p>
          <a:p>
            <a:pPr>
              <a:buNone/>
            </a:pPr>
            <a:r>
              <a:rPr lang="en-US" dirty="0" smtClean="0"/>
              <a:t>This incubation period will help give you the detachment necessary to polish the writing without violating your sense of integrity and safety. </a:t>
            </a:r>
          </a:p>
          <a:p>
            <a:pPr>
              <a:buNone/>
            </a:pPr>
            <a:endParaRPr lang="en-US" dirty="0" smtClean="0"/>
          </a:p>
          <a:p>
            <a:pPr>
              <a:buNone/>
            </a:pPr>
            <a:r>
              <a:rPr lang="en-US" dirty="0" smtClean="0"/>
              <a:t>While your statement simmers, let your mind wander over the ingredients you assembled in Step One. Allow yourself to experience the truth of your creative experience. Marvel at the wealth of seasonings and abundance of vegetables you have at your disposal. Enjoy the realization that your work is grounded in real values and experience. If you think of things you might have left out of your statement, jot them down, but leave the statement alone.</a:t>
            </a:r>
            <a:endParaRPr lang="en-US" dirty="0"/>
          </a:p>
        </p:txBody>
      </p:sp>
      <p:sp>
        <p:nvSpPr>
          <p:cNvPr id="3" name="Title 2"/>
          <p:cNvSpPr>
            <a:spLocks noGrp="1"/>
          </p:cNvSpPr>
          <p:nvPr>
            <p:ph type="title"/>
          </p:nvPr>
        </p:nvSpPr>
        <p:spPr/>
        <p:txBody>
          <a:bodyPr>
            <a:normAutofit fontScale="90000"/>
          </a:bodyPr>
          <a:lstStyle/>
          <a:p>
            <a:r>
              <a:rPr lang="en-US" dirty="0" smtClean="0"/>
              <a:t>STEP THREE: Simmering the Stew.</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FOUR: Taste and Correct the Seasonings.  (Home Work)</a:t>
            </a:r>
            <a:endParaRPr lang="en-US" dirty="0"/>
          </a:p>
        </p:txBody>
      </p:sp>
      <p:sp>
        <p:nvSpPr>
          <p:cNvPr id="3" name="TextBox 2"/>
          <p:cNvSpPr txBox="1"/>
          <p:nvPr/>
        </p:nvSpPr>
        <p:spPr>
          <a:xfrm>
            <a:off x="0" y="1428736"/>
            <a:ext cx="9144000" cy="4524315"/>
          </a:xfrm>
          <a:prstGeom prst="rect">
            <a:avLst/>
          </a:prstGeom>
          <a:noFill/>
        </p:spPr>
        <p:txBody>
          <a:bodyPr wrap="square" rtlCol="0">
            <a:spAutoFit/>
          </a:bodyPr>
          <a:lstStyle/>
          <a:p>
            <a:r>
              <a:rPr lang="en-US" dirty="0" smtClean="0"/>
              <a:t>Read your statement out loud. Listen to the way the sounds and rhythms seem to invite pauses. Notice places where you'd like the sound or rhythm to be different. Experiment with sounding out the beats of words that seem to be missing until they come to mind. </a:t>
            </a:r>
          </a:p>
          <a:p>
            <a:endParaRPr lang="en-US" dirty="0"/>
          </a:p>
          <a:p>
            <a:r>
              <a:rPr lang="en-US" dirty="0" smtClean="0"/>
              <a:t>Do this several times until you have a sense of the musical potential of your statement. </a:t>
            </a:r>
          </a:p>
          <a:p>
            <a:endParaRPr lang="en-US" dirty="0"/>
          </a:p>
          <a:p>
            <a:r>
              <a:rPr lang="en-US" dirty="0" smtClean="0"/>
              <a:t>As you read your statement, some phrases will ring true and others false. Think about the ones that aren't on the mark and find the true statement lurking behind the false one. You may find that the truth is a simpler statement than the one you made. Or your internal censors may have kept you from making a wholehearted statement of your truth lest it sound self-important. </a:t>
            </a:r>
          </a:p>
          <a:p>
            <a:endParaRPr lang="en-US" dirty="0"/>
          </a:p>
          <a:p>
            <a:r>
              <a:rPr lang="en-US" dirty="0" smtClean="0"/>
              <a:t>Risk puffing yourself up as long as your claims are in line with your goals and values.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FOUR: Taste and Correct the Seasonings.  (Home Work)</a:t>
            </a:r>
            <a:endParaRPr lang="en-US" dirty="0"/>
          </a:p>
        </p:txBody>
      </p:sp>
      <p:sp>
        <p:nvSpPr>
          <p:cNvPr id="3" name="TextBox 2"/>
          <p:cNvSpPr txBox="1"/>
          <p:nvPr/>
        </p:nvSpPr>
        <p:spPr>
          <a:xfrm>
            <a:off x="0" y="1643050"/>
            <a:ext cx="9144000" cy="4247317"/>
          </a:xfrm>
          <a:prstGeom prst="rect">
            <a:avLst/>
          </a:prstGeom>
          <a:noFill/>
        </p:spPr>
        <p:txBody>
          <a:bodyPr wrap="square" rtlCol="0">
            <a:spAutoFit/>
          </a:bodyPr>
          <a:lstStyle/>
          <a:p>
            <a:r>
              <a:rPr lang="en-US" dirty="0" smtClean="0"/>
              <a:t>Keep reading and revising your statement until you hear a musical, simple, authentic voice that is making clear and honest statements about your work. </a:t>
            </a:r>
          </a:p>
          <a:p>
            <a:endParaRPr lang="en-US" dirty="0"/>
          </a:p>
          <a:p>
            <a:r>
              <a:rPr lang="en-US" dirty="0" smtClean="0"/>
              <a:t>Refer to your word list and other Step One exercises as needed. By now your taste buds are saturated. You need a second opinion. Choose a trusted friend or professional to read your statement. </a:t>
            </a:r>
          </a:p>
          <a:p>
            <a:endParaRPr lang="en-US" dirty="0"/>
          </a:p>
          <a:p>
            <a:r>
              <a:rPr lang="en-US" dirty="0" smtClean="0"/>
              <a:t>Make it clear that you are satisfied with the ingredients on the whole, but you'd like an opinion as to seasoning. In other words, you alone are the authority for what is true about your work, but you'd like feedback on clarity, tone, and such technical matters as spelling and punctuation. </a:t>
            </a:r>
          </a:p>
          <a:p>
            <a:endParaRPr lang="en-US" dirty="0"/>
          </a:p>
          <a:p>
            <a:r>
              <a:rPr lang="en-US" dirty="0" smtClean="0"/>
              <a:t>Once you've incorporated such suggestions as make sense to you, make a crisp, clear original of your artist's statement. Sign and date it. Make lots of copies, you will have lots of people to serve it to!</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571744"/>
            <a:ext cx="8229600" cy="1143000"/>
          </a:xfrm>
        </p:spPr>
        <p:txBody>
          <a:bodyPr>
            <a:normAutofit fontScale="90000"/>
          </a:bodyPr>
          <a:lstStyle/>
          <a:p>
            <a:r>
              <a:rPr lang="en-US" dirty="0" smtClean="0"/>
              <a:t>Feedback on a classmates statement</a:t>
            </a:r>
            <a:br>
              <a:rPr lang="en-US" dirty="0" smtClean="0"/>
            </a:br>
            <a:r>
              <a:rPr lang="en-US" dirty="0" smtClean="0"/>
              <a:t> - </a:t>
            </a:r>
            <a:r>
              <a:rPr lang="en-US" b="0" dirty="0" smtClean="0"/>
              <a:t>Clarity</a:t>
            </a:r>
            <a:br>
              <a:rPr lang="en-US" b="0" dirty="0" smtClean="0"/>
            </a:br>
            <a:r>
              <a:rPr lang="en-US" b="0" dirty="0" smtClean="0"/>
              <a:t> - grammar</a:t>
            </a:r>
            <a:br>
              <a:rPr lang="en-US" b="0" dirty="0" smtClean="0"/>
            </a:br>
            <a:r>
              <a:rPr lang="en-US" b="0" dirty="0" smtClean="0"/>
              <a:t> - punctuation</a:t>
            </a:r>
            <a:br>
              <a:rPr lang="en-US" b="0" dirty="0" smtClean="0"/>
            </a:br>
            <a:r>
              <a:rPr lang="en-US" b="0" dirty="0" smtClean="0"/>
              <a:t> - Spelling</a:t>
            </a:r>
            <a:br>
              <a:rPr lang="en-US" b="0" dirty="0" smtClean="0"/>
            </a:br>
            <a:r>
              <a:rPr lang="en-US" b="0" dirty="0" smtClean="0"/>
              <a:t> - Is there anything about their work that you thought, that they have not mentioned.</a:t>
            </a:r>
            <a:br>
              <a:rPr lang="en-US" b="0"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There's little point in concocting a fabulous stew if you don't invite anyone to dinner. Every time you use your artist's statement you extend your circle of influence and build new branches of the support network for making, showing and selling your work. </a:t>
            </a:r>
          </a:p>
          <a:p>
            <a:pPr>
              <a:buNone/>
            </a:pPr>
            <a:endParaRPr lang="en-US" dirty="0" smtClean="0"/>
          </a:p>
          <a:p>
            <a:pPr>
              <a:buNone/>
            </a:pPr>
            <a:r>
              <a:rPr lang="en-US" dirty="0" smtClean="0"/>
              <a:t>Enclose a copy of your artist's statement whenever you send a press release, letter of interest to a gallery or store, or contact a collector. Send it to show promoters and curators. Enclose a copy with shipments of your work so it can be displayed wherever your work is exhibited. </a:t>
            </a:r>
            <a:endParaRPr lang="en-US" dirty="0"/>
          </a:p>
        </p:txBody>
      </p:sp>
      <p:sp>
        <p:nvSpPr>
          <p:cNvPr id="3" name="Title 2"/>
          <p:cNvSpPr>
            <a:spLocks noGrp="1"/>
          </p:cNvSpPr>
          <p:nvPr>
            <p:ph type="title"/>
          </p:nvPr>
        </p:nvSpPr>
        <p:spPr/>
        <p:txBody>
          <a:bodyPr>
            <a:normAutofit/>
          </a:bodyPr>
          <a:lstStyle/>
          <a:p>
            <a:r>
              <a:rPr lang="en-US" dirty="0" smtClean="0"/>
              <a:t>STEP FIVE: Summon the Guests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SIX: File Your Recipe!</a:t>
            </a:r>
            <a:endParaRPr lang="en-US" dirty="0"/>
          </a:p>
        </p:txBody>
      </p:sp>
      <p:sp>
        <p:nvSpPr>
          <p:cNvPr id="3" name="TextBox 2"/>
          <p:cNvSpPr txBox="1"/>
          <p:nvPr/>
        </p:nvSpPr>
        <p:spPr>
          <a:xfrm>
            <a:off x="500034" y="1285860"/>
            <a:ext cx="8215370" cy="4401205"/>
          </a:xfrm>
          <a:prstGeom prst="rect">
            <a:avLst/>
          </a:prstGeom>
          <a:noFill/>
        </p:spPr>
        <p:txBody>
          <a:bodyPr wrap="square" rtlCol="0">
            <a:spAutoFit/>
          </a:bodyPr>
          <a:lstStyle/>
          <a:p>
            <a:r>
              <a:rPr lang="en-US" sz="2000" dirty="0" smtClean="0"/>
              <a:t>Save all the notes and drafts that you've made. You'll want to revise and update your artist's statement from time to time to reflect changes in your work.</a:t>
            </a:r>
          </a:p>
          <a:p>
            <a:endParaRPr lang="en-US" sz="2000" dirty="0" smtClean="0"/>
          </a:p>
          <a:p>
            <a:r>
              <a:rPr lang="en-US" sz="2000" dirty="0" smtClean="0"/>
              <a:t>Still, it is likely that many of the underlying expressions of your authority will remain the same. Having access to the "recipe" for your original statement will help you generate better revisions and will give you a sense of creative continuity. </a:t>
            </a:r>
          </a:p>
          <a:p>
            <a:endParaRPr lang="en-US" sz="2000" dirty="0"/>
          </a:p>
          <a:p>
            <a:r>
              <a:rPr lang="en-US" sz="2000" dirty="0" smtClean="0"/>
              <a:t>Whenever you need copy (for announcements, packaging, exhibit catalogues, etc.) return to your warm-up exercises. The words and phrases there will help you write openly and honestly about your work. And repeating the exercises will help you chart new creative territory.</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285992"/>
            <a:ext cx="8229600" cy="1143000"/>
          </a:xfrm>
        </p:spPr>
        <p:txBody>
          <a:bodyPr>
            <a:normAutofit fontScale="90000"/>
          </a:bodyPr>
          <a:lstStyle/>
          <a:p>
            <a:r>
              <a:rPr lang="en-US" dirty="0" smtClean="0"/>
              <a:t>Your artist's statement can be a moving testament to your creativity and integrity. </a:t>
            </a:r>
            <a:br>
              <a:rPr lang="en-US" dirty="0" smtClean="0"/>
            </a:br>
            <a:r>
              <a:rPr lang="en-US" dirty="0" smtClean="0"/>
              <a:t/>
            </a:r>
            <a:br>
              <a:rPr lang="en-US" dirty="0" smtClean="0"/>
            </a:br>
            <a:r>
              <a:rPr lang="en-US" dirty="0" smtClean="0"/>
              <a:t>The expression of this commitment will vary, but the effectiveness of your artist's statement stems from the authority with which you write it.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86058"/>
            <a:ext cx="8229600" cy="1143000"/>
          </a:xfrm>
        </p:spPr>
        <p:txBody>
          <a:bodyPr>
            <a:noAutofit/>
          </a:bodyPr>
          <a:lstStyle/>
          <a:p>
            <a:pPr algn="r"/>
            <a:r>
              <a:rPr lang="en-US" sz="3200" dirty="0" smtClean="0"/>
              <a:t>A nourishing stew </a:t>
            </a:r>
            <a:br>
              <a:rPr lang="en-US" sz="3200" dirty="0" smtClean="0"/>
            </a:br>
            <a:r>
              <a:rPr lang="en-US" sz="3200" dirty="0" smtClean="0"/>
              <a:t/>
            </a:r>
            <a:br>
              <a:rPr lang="en-US" sz="3200" dirty="0" smtClean="0"/>
            </a:br>
            <a:r>
              <a:rPr lang="en-US" sz="3200" dirty="0" smtClean="0"/>
              <a:t>The rich flavors and inviting aroma will feed your spirit and summon wonderful people to your table. </a:t>
            </a:r>
            <a:br>
              <a:rPr lang="en-US" sz="3200" dirty="0" smtClean="0"/>
            </a:br>
            <a:r>
              <a:rPr lang="en-US" sz="3200" dirty="0" smtClean="0"/>
              <a:t/>
            </a:r>
            <a:br>
              <a:rPr lang="en-US" sz="3200" dirty="0" smtClean="0"/>
            </a:br>
            <a:r>
              <a:rPr lang="en-US" sz="3200" dirty="0" smtClean="0"/>
              <a:t>Made from the freshest, finest ingredients and that it has been simmered and seasoned with care. </a:t>
            </a:r>
            <a:br>
              <a:rPr lang="en-US" sz="3200" dirty="0" smtClean="0"/>
            </a:br>
            <a:r>
              <a:rPr lang="en-US" sz="3200" dirty="0" smtClean="0"/>
              <a:t/>
            </a:r>
            <a:br>
              <a:rPr lang="en-US" sz="3200" dirty="0" smtClean="0"/>
            </a:br>
            <a:r>
              <a:rPr lang="en-US" sz="3200" dirty="0" smtClean="0"/>
              <a:t>Do this, and you will be proud to share your creative vision – your authority – with others.</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928934"/>
            <a:ext cx="8229600" cy="1143000"/>
          </a:xfrm>
        </p:spPr>
        <p:txBody>
          <a:bodyPr>
            <a:normAutofit fontScale="90000"/>
          </a:bodyPr>
          <a:lstStyle/>
          <a:p>
            <a:r>
              <a:rPr lang="en-US" dirty="0" smtClean="0"/>
              <a:t>You will need:</a:t>
            </a:r>
            <a:br>
              <a:rPr lang="en-US" dirty="0" smtClean="0"/>
            </a:br>
            <a:r>
              <a:rPr lang="en-US" dirty="0" smtClean="0"/>
              <a:t/>
            </a:r>
            <a:br>
              <a:rPr lang="en-US" dirty="0" smtClean="0"/>
            </a:br>
            <a:r>
              <a:rPr lang="en-US" dirty="0" smtClean="0"/>
              <a:t>A pencil and paper, a dictionary, and a thesaurus.</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Step One: Assemble the Ingredients.</a:t>
            </a:r>
            <a:endParaRPr lang="en-US" dirty="0"/>
          </a:p>
        </p:txBody>
      </p:sp>
      <p:sp>
        <p:nvSpPr>
          <p:cNvPr id="3" name="Vertical Text Placeholder 2"/>
          <p:cNvSpPr>
            <a:spLocks noGrp="1"/>
          </p:cNvSpPr>
          <p:nvPr>
            <p:ph type="body" orient="vert" idx="1"/>
          </p:nvPr>
        </p:nvSpPr>
        <p:spPr/>
        <p:txBody>
          <a:bodyPr vert="horz">
            <a:normAutofit lnSpcReduction="10000"/>
          </a:bodyPr>
          <a:lstStyle/>
          <a:p>
            <a:pPr>
              <a:buNone/>
            </a:pPr>
            <a:r>
              <a:rPr lang="en-US" dirty="0" smtClean="0"/>
              <a:t>1. Take five minutes and think about why you do what you do. </a:t>
            </a:r>
          </a:p>
          <a:p>
            <a:r>
              <a:rPr lang="en-US" dirty="0" smtClean="0"/>
              <a:t>How did you get into this work? </a:t>
            </a:r>
          </a:p>
          <a:p>
            <a:r>
              <a:rPr lang="en-US" dirty="0" smtClean="0"/>
              <a:t>How do you feel when work is going well? </a:t>
            </a:r>
          </a:p>
          <a:p>
            <a:r>
              <a:rPr lang="en-US" dirty="0" smtClean="0"/>
              <a:t>What are your favorite things about your work? </a:t>
            </a:r>
          </a:p>
          <a:p>
            <a:pPr>
              <a:buNone/>
            </a:pPr>
            <a:r>
              <a:rPr lang="en-US" dirty="0" smtClean="0"/>
              <a:t>Jot down short phrases that capture your thoughts. Don't worry about making sense or connections. The more you stir up at this point, the richer the stew.</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Step One: Assemble the Ingredients.</a:t>
            </a:r>
            <a:endParaRPr lang="en-US" dirty="0"/>
          </a:p>
        </p:txBody>
      </p:sp>
      <p:sp>
        <p:nvSpPr>
          <p:cNvPr id="3" name="Vertical Text Placeholder 2"/>
          <p:cNvSpPr>
            <a:spLocks noGrp="1"/>
          </p:cNvSpPr>
          <p:nvPr>
            <p:ph type="body" orient="vert" idx="1"/>
          </p:nvPr>
        </p:nvSpPr>
        <p:spPr/>
        <p:txBody>
          <a:bodyPr vert="horz">
            <a:normAutofit lnSpcReduction="10000"/>
          </a:bodyPr>
          <a:lstStyle/>
          <a:p>
            <a:pPr>
              <a:buNone/>
            </a:pPr>
            <a:r>
              <a:rPr lang="en-US" dirty="0" smtClean="0"/>
              <a:t>2. Make a list of words and phrases that communicate your feelings about your work and your values. </a:t>
            </a:r>
          </a:p>
          <a:p>
            <a:r>
              <a:rPr lang="en-US" dirty="0" smtClean="0"/>
              <a:t>Include words you like, </a:t>
            </a:r>
          </a:p>
          <a:p>
            <a:r>
              <a:rPr lang="en-US" dirty="0" smtClean="0"/>
              <a:t>words that make you feel good, </a:t>
            </a:r>
          </a:p>
          <a:p>
            <a:r>
              <a:rPr lang="en-US" dirty="0" smtClean="0"/>
              <a:t>words that communicate your values or fascinations. </a:t>
            </a:r>
          </a:p>
          <a:p>
            <a:pPr>
              <a:buNone/>
            </a:pPr>
            <a:r>
              <a:rPr lang="en-US" dirty="0" smtClean="0"/>
              <a:t>Be loose. Be happy. Be real. Think of these as potential seasonings for your stew. You don't have to choose which ones to use just yet, so get them all out of the cupboard.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Step One: Assemble the Ingredients.</a:t>
            </a:r>
            <a:endParaRPr lang="en-US" dirty="0"/>
          </a:p>
        </p:txBody>
      </p:sp>
      <p:sp>
        <p:nvSpPr>
          <p:cNvPr id="3" name="Vertical Text Placeholder 2"/>
          <p:cNvSpPr>
            <a:spLocks noGrp="1"/>
          </p:cNvSpPr>
          <p:nvPr>
            <p:ph type="body" orient="vert" idx="1"/>
          </p:nvPr>
        </p:nvSpPr>
        <p:spPr>
          <a:xfrm>
            <a:off x="428596" y="1214423"/>
            <a:ext cx="8215370" cy="5143536"/>
          </a:xfrm>
        </p:spPr>
        <p:txBody>
          <a:bodyPr vert="horz">
            <a:normAutofit fontScale="85000" lnSpcReduction="20000"/>
          </a:bodyPr>
          <a:lstStyle/>
          <a:p>
            <a:pPr>
              <a:buNone/>
            </a:pPr>
            <a:r>
              <a:rPr lang="en-US" dirty="0" smtClean="0"/>
              <a:t>3. Answer these questions as simply as you can. Your answers are the meat and potatoes of your stew. Let them be raw and uncut for now.</a:t>
            </a:r>
          </a:p>
          <a:p>
            <a:r>
              <a:rPr lang="en-US" dirty="0" smtClean="0"/>
              <a:t>What is your favorite tool? Why? </a:t>
            </a:r>
          </a:p>
          <a:p>
            <a:r>
              <a:rPr lang="en-US" dirty="0" smtClean="0"/>
              <a:t>What is your favorite material? Why? </a:t>
            </a:r>
          </a:p>
          <a:p>
            <a:r>
              <a:rPr lang="en-US" dirty="0" smtClean="0"/>
              <a:t>What do you like best about what you do? </a:t>
            </a:r>
          </a:p>
          <a:p>
            <a:r>
              <a:rPr lang="en-US" dirty="0" smtClean="0"/>
              <a:t>What do you mean when you say that a piece has turned out really well? </a:t>
            </a:r>
          </a:p>
          <a:p>
            <a:r>
              <a:rPr lang="en-US" dirty="0" smtClean="0"/>
              <a:t>What patterns emerge in your work? Is there a pattern in the way you select materials? In the way you use color, texture or light? </a:t>
            </a:r>
          </a:p>
          <a:p>
            <a:r>
              <a:rPr lang="en-US" dirty="0" smtClean="0"/>
              <a:t>What do you do differently from the way you were taught? Why? </a:t>
            </a:r>
          </a:p>
          <a:p>
            <a:r>
              <a:rPr lang="en-US" dirty="0" smtClean="0"/>
              <a:t>What is your favorite color? List three qualities of the color. Consider that these qualities apply to your work.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Step One: Assemble the Ingredients.</a:t>
            </a:r>
            <a:endParaRPr lang="en-US" dirty="0"/>
          </a:p>
        </p:txBody>
      </p:sp>
      <p:sp>
        <p:nvSpPr>
          <p:cNvPr id="3" name="Vertical Text Placeholder 2"/>
          <p:cNvSpPr>
            <a:spLocks noGrp="1"/>
          </p:cNvSpPr>
          <p:nvPr>
            <p:ph type="body" orient="vert" idx="1"/>
          </p:nvPr>
        </p:nvSpPr>
        <p:spPr>
          <a:xfrm>
            <a:off x="428596" y="1214423"/>
            <a:ext cx="8215370" cy="5143536"/>
          </a:xfrm>
        </p:spPr>
        <p:txBody>
          <a:bodyPr vert="horz">
            <a:normAutofit/>
          </a:bodyPr>
          <a:lstStyle/>
          <a:p>
            <a:pPr>
              <a:buNone/>
            </a:pPr>
            <a:r>
              <a:rPr lang="en-US" dirty="0" smtClean="0"/>
              <a:t>4. Look at your word list. Add new words suggested by your answers to the questions above.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Step One: Assemble the Ingredients.</a:t>
            </a:r>
            <a:endParaRPr lang="en-US" dirty="0"/>
          </a:p>
        </p:txBody>
      </p:sp>
      <p:sp>
        <p:nvSpPr>
          <p:cNvPr id="3" name="Vertical Text Placeholder 2"/>
          <p:cNvSpPr>
            <a:spLocks noGrp="1"/>
          </p:cNvSpPr>
          <p:nvPr>
            <p:ph type="body" orient="vert" idx="1"/>
          </p:nvPr>
        </p:nvSpPr>
        <p:spPr>
          <a:xfrm>
            <a:off x="428596" y="1214423"/>
            <a:ext cx="8215370" cy="5143536"/>
          </a:xfrm>
        </p:spPr>
        <p:txBody>
          <a:bodyPr vert="horz">
            <a:normAutofit/>
          </a:bodyPr>
          <a:lstStyle/>
          <a:p>
            <a:pPr>
              <a:buNone/>
            </a:pPr>
            <a:r>
              <a:rPr lang="en-US" dirty="0" smtClean="0"/>
              <a:t>5. Choose two key words from your word list. They can be related or entirely different. </a:t>
            </a:r>
          </a:p>
          <a:p>
            <a:r>
              <a:rPr lang="en-US" dirty="0" smtClean="0"/>
              <a:t>Look them up in a dictionary. Read all the definitions listed for your words. </a:t>
            </a:r>
          </a:p>
          <a:p>
            <a:r>
              <a:rPr lang="en-US" dirty="0" smtClean="0"/>
              <a:t>Copy the definitions, thinking about what notions they have in common. </a:t>
            </a:r>
          </a:p>
          <a:p>
            <a:r>
              <a:rPr lang="en-US" dirty="0" smtClean="0"/>
              <a:t>Look your words up in a Thesaurus. Read the entries related to your words.</a:t>
            </a:r>
          </a:p>
          <a:p>
            <a:pPr>
              <a:buNone/>
            </a:pPr>
            <a:r>
              <a:rPr lang="en-US" dirty="0" smtClean="0"/>
              <a:t> Are there any new words that should be added to your word list?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TotalTime>
  <Words>1461</Words>
  <Application>Microsoft Office PowerPoint</Application>
  <PresentationFormat>On-screen Show (4:3)</PresentationFormat>
  <Paragraphs>86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WRITING YOUR ARTIST'S STATEMENT</vt:lpstr>
      <vt:lpstr>Your artist's statement can be a moving testament to your creativity and integrity.   The expression of this commitment will vary, but the effectiveness of your artist's statement stems from the authority with which you write it.</vt:lpstr>
      <vt:lpstr>A nourishing stew   The rich flavors and inviting aroma will feed your spirit and summon wonderful people to your table.   Made from the freshest, finest ingredients and that it has been simmered and seasoned with care.   Do this, and you will be proud to share your creative vision – your authority – with others.</vt:lpstr>
      <vt:lpstr>You will need:  A pencil and paper, a dictionary, and a thesaurus. </vt:lpstr>
      <vt:lpstr>Step One: Assemble the Ingredients.</vt:lpstr>
      <vt:lpstr>Step One: Assemble the Ingredients.</vt:lpstr>
      <vt:lpstr>Step One: Assemble the Ingredients.</vt:lpstr>
      <vt:lpstr>Step One: Assemble the Ingredients.</vt:lpstr>
      <vt:lpstr>Step One: Assemble the Ingredients.</vt:lpstr>
      <vt:lpstr>Step One: Assemble the Ingredients.</vt:lpstr>
      <vt:lpstr>STEP TWO: Filling the Pot</vt:lpstr>
      <vt:lpstr>First paragraph. Begin with a simple statement of why you do the work you do. Support that statement, telling the reader more about your goals and aspirations.  Second paragraph. Tell the reader how you make decisions in the course of your work. How and why do you select materials, techniques, themes? Keep it simple and tell the truth.  Third paragraph. Tell the reader a little more about your current work. How it grew out of prior work or life experiences. What are you exploring, attempting, challenging by doing this work. </vt:lpstr>
      <vt:lpstr>STEP THREE: Simmering the Stew.</vt:lpstr>
      <vt:lpstr>STEP FOUR: Taste and Correct the Seasonings.  (Home Work)</vt:lpstr>
      <vt:lpstr>STEP FOUR: Taste and Correct the Seasonings.  (Home Work)</vt:lpstr>
      <vt:lpstr>Feedback on a classmates statement  - Clarity  - grammar  - punctuation  - Spelling  - Is there anything about their work that you thought, that they have not mentioned. </vt:lpstr>
      <vt:lpstr>STEP FIVE: Summon the Guests</vt:lpstr>
      <vt:lpstr>STEP SIX: File Your Recipe!</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YOUR ARTIST'S STATEMENT</dc:title>
  <dc:creator>kbrand</dc:creator>
  <cp:lastModifiedBy>kbrand</cp:lastModifiedBy>
  <cp:revision>4</cp:revision>
  <dcterms:created xsi:type="dcterms:W3CDTF">2013-01-14T04:11:43Z</dcterms:created>
  <dcterms:modified xsi:type="dcterms:W3CDTF">2013-01-21T03:12:21Z</dcterms:modified>
</cp:coreProperties>
</file>