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57"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1" d="100"/>
          <a:sy n="111" d="100"/>
        </p:scale>
        <p:origin x="-496"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0C6636-CD6E-6C47-AD2F-0F84332383E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C6636-CD6E-6C47-AD2F-0F84332383E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C6636-CD6E-6C47-AD2F-0F84332383E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0C6636-CD6E-6C47-AD2F-0F84332383E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C6636-CD6E-6C47-AD2F-0F84332383EC}" type="datetimeFigureOut">
              <a:rPr lang="en-US" smtClean="0"/>
              <a:t>1/16/14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0C6636-CD6E-6C47-AD2F-0F84332383EC}"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0C6636-CD6E-6C47-AD2F-0F84332383EC}" type="datetimeFigureOut">
              <a:rPr lang="en-US" smtClean="0"/>
              <a:t>1/16/14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0C6636-CD6E-6C47-AD2F-0F84332383EC}" type="datetimeFigureOut">
              <a:rPr lang="en-US" smtClean="0"/>
              <a:t>1/16/14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C6636-CD6E-6C47-AD2F-0F84332383EC}" type="datetimeFigureOut">
              <a:rPr lang="en-US" smtClean="0"/>
              <a:t>1/16/14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C6636-CD6E-6C47-AD2F-0F84332383EC}"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C6636-CD6E-6C47-AD2F-0F84332383EC}" type="datetimeFigureOut">
              <a:rPr lang="en-US" smtClean="0"/>
              <a:t>1/16/14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B39F6-B24B-DA4E-9ADE-A177306928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C6636-CD6E-6C47-AD2F-0F84332383EC}" type="datetimeFigureOut">
              <a:rPr lang="en-US" smtClean="0"/>
              <a:t>1/16/14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B39F6-B24B-DA4E-9ADE-A177306928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alphaModFix amt="60000"/>
          </a:blip>
          <a:srcRect/>
          <a:stretch>
            <a:fillRect/>
          </a:stretch>
        </p:blipFill>
        <p:spPr bwMode="auto">
          <a:xfrm>
            <a:off x="685800" y="37933"/>
            <a:ext cx="7713910" cy="6820067"/>
          </a:xfrm>
          <a:prstGeom prst="rect">
            <a:avLst/>
          </a:prstGeom>
          <a:noFill/>
          <a:ln w="9525">
            <a:noFill/>
            <a:miter lim="800000"/>
            <a:headEnd/>
            <a:tailEnd/>
          </a:ln>
          <a:effectLst/>
        </p:spPr>
      </p:pic>
      <p:sp>
        <p:nvSpPr>
          <p:cNvPr id="2" name="Title 1"/>
          <p:cNvSpPr>
            <a:spLocks noGrp="1"/>
          </p:cNvSpPr>
          <p:nvPr>
            <p:ph type="ctrTitle"/>
          </p:nvPr>
        </p:nvSpPr>
        <p:spPr/>
        <p:txBody>
          <a:bodyPr>
            <a:noAutofit/>
          </a:bodyPr>
          <a:lstStyle/>
          <a:p>
            <a:r>
              <a:rPr lang="en-US" sz="9600" dirty="0" smtClean="0">
                <a:latin typeface="Cracked"/>
                <a:cs typeface="Cracked"/>
              </a:rPr>
              <a:t>Plastic Fantastic</a:t>
            </a:r>
            <a:endParaRPr lang="en-US" sz="9600" dirty="0">
              <a:latin typeface="Cracked"/>
              <a:cs typeface="Cracked"/>
            </a:endParaRPr>
          </a:p>
        </p:txBody>
      </p:sp>
      <p:sp>
        <p:nvSpPr>
          <p:cNvPr id="3" name="Subtitle 2"/>
          <p:cNvSpPr>
            <a:spLocks noGrp="1"/>
          </p:cNvSpPr>
          <p:nvPr>
            <p:ph type="subTitle" idx="1"/>
          </p:nvPr>
        </p:nvSpPr>
        <p:spPr/>
        <p:txBody>
          <a:bodyPr/>
          <a:lstStyle/>
          <a:p>
            <a:r>
              <a:rPr lang="en-US" sz="9600" dirty="0" smtClean="0">
                <a:solidFill>
                  <a:srgbClr val="660066"/>
                </a:solidFill>
                <a:latin typeface="Cracked"/>
                <a:cs typeface="Cracked"/>
              </a:rPr>
              <a:t>Plastic Fusing</a:t>
            </a:r>
            <a:endParaRPr lang="en-US" sz="9600" dirty="0">
              <a:solidFill>
                <a:srgbClr val="660066"/>
              </a:solidFill>
              <a:latin typeface="Cracked"/>
              <a:cs typeface="Crack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alphaModFix amt="60000"/>
          </a:blip>
          <a:srcRect/>
          <a:stretch>
            <a:fillRect/>
          </a:stretch>
        </p:blipFill>
        <p:spPr bwMode="auto">
          <a:xfrm>
            <a:off x="3186657" y="736303"/>
            <a:ext cx="5957343" cy="5267041"/>
          </a:xfrm>
          <a:prstGeom prst="rect">
            <a:avLst/>
          </a:prstGeom>
          <a:noFill/>
          <a:ln w="9525">
            <a:noFill/>
            <a:miter lim="800000"/>
            <a:headEnd/>
            <a:tailEnd/>
          </a:ln>
          <a:effectLst/>
        </p:spPr>
      </p:pic>
      <p:sp>
        <p:nvSpPr>
          <p:cNvPr id="2" name="Title 1"/>
          <p:cNvSpPr>
            <a:spLocks noGrp="1"/>
          </p:cNvSpPr>
          <p:nvPr>
            <p:ph type="title"/>
          </p:nvPr>
        </p:nvSpPr>
        <p:spPr>
          <a:xfrm>
            <a:off x="4244508" y="274638"/>
            <a:ext cx="4442291" cy="1143000"/>
          </a:xfrm>
        </p:spPr>
        <p:txBody>
          <a:bodyPr>
            <a:normAutofit fontScale="90000"/>
          </a:bodyPr>
          <a:lstStyle/>
          <a:p>
            <a:r>
              <a:rPr lang="en-US" sz="2800" dirty="0" smtClean="0"/>
              <a:t>http://www.greenprophet.com/2011/11/plastic-bags-art/</a:t>
            </a:r>
            <a:endParaRPr lang="en-US" sz="2800" dirty="0"/>
          </a:p>
        </p:txBody>
      </p:sp>
      <p:sp>
        <p:nvSpPr>
          <p:cNvPr id="4" name="Rectangle 3"/>
          <p:cNvSpPr/>
          <p:nvPr/>
        </p:nvSpPr>
        <p:spPr>
          <a:xfrm>
            <a:off x="457200" y="274638"/>
            <a:ext cx="3362369" cy="461665"/>
          </a:xfrm>
          <a:prstGeom prst="rect">
            <a:avLst/>
          </a:prstGeom>
        </p:spPr>
        <p:txBody>
          <a:bodyPr wrap="none">
            <a:spAutoFit/>
          </a:bodyPr>
          <a:lstStyle/>
          <a:p>
            <a:r>
              <a:rPr lang="en-US" sz="2400" dirty="0" smtClean="0"/>
              <a:t>Israeli artist Aviva </a:t>
            </a:r>
            <a:r>
              <a:rPr lang="en-US" sz="2400" dirty="0" err="1" smtClean="0"/>
              <a:t>Sawicki</a:t>
            </a:r>
            <a:endParaRPr lang="en-US" sz="2400" dirty="0"/>
          </a:p>
        </p:txBody>
      </p:sp>
      <p:pic>
        <p:nvPicPr>
          <p:cNvPr id="6146" name="Picture 2"/>
          <p:cNvPicPr>
            <a:picLocks noChangeAspect="1" noChangeArrowheads="1"/>
          </p:cNvPicPr>
          <p:nvPr/>
        </p:nvPicPr>
        <p:blipFill>
          <a:blip r:embed="rId3"/>
          <a:srcRect/>
          <a:stretch>
            <a:fillRect/>
          </a:stretch>
        </p:blipFill>
        <p:spPr bwMode="auto">
          <a:xfrm>
            <a:off x="-79209" y="912677"/>
            <a:ext cx="3265866" cy="3073370"/>
          </a:xfrm>
          <a:prstGeom prst="rect">
            <a:avLst/>
          </a:prstGeom>
          <a:noFill/>
          <a:ln w="9525">
            <a:noFill/>
            <a:miter lim="800000"/>
            <a:headEnd/>
            <a:tailEnd/>
          </a:ln>
          <a:effectLst/>
        </p:spPr>
      </p:pic>
      <p:sp>
        <p:nvSpPr>
          <p:cNvPr id="6" name="Rectangle 5"/>
          <p:cNvSpPr/>
          <p:nvPr/>
        </p:nvSpPr>
        <p:spPr>
          <a:xfrm>
            <a:off x="4114799" y="1417638"/>
            <a:ext cx="4572000" cy="3970318"/>
          </a:xfrm>
          <a:prstGeom prst="rect">
            <a:avLst/>
          </a:prstGeom>
        </p:spPr>
        <p:txBody>
          <a:bodyPr>
            <a:spAutoFit/>
          </a:bodyPr>
          <a:lstStyle/>
          <a:p>
            <a:r>
              <a:rPr lang="en-US" dirty="0" smtClean="0"/>
              <a:t>Colorful plastic bags are both the canvas and the paints in Aviva </a:t>
            </a:r>
            <a:r>
              <a:rPr lang="en-US" dirty="0" err="1" smtClean="0"/>
              <a:t>Sawicki’s</a:t>
            </a:r>
            <a:r>
              <a:rPr lang="en-US" dirty="0" smtClean="0"/>
              <a:t> artworks.</a:t>
            </a:r>
          </a:p>
          <a:p>
            <a:endParaRPr lang="en-US" dirty="0" smtClean="0"/>
          </a:p>
          <a:p>
            <a:r>
              <a:rPr lang="en-US" dirty="0" smtClean="0"/>
              <a:t>Plastic bags are a ubiquitous and un-eco-friendly material that many sustainable and </a:t>
            </a:r>
            <a:r>
              <a:rPr lang="en-US" dirty="0" err="1" smtClean="0"/>
              <a:t>upcycling</a:t>
            </a:r>
            <a:r>
              <a:rPr lang="en-US" dirty="0" smtClean="0"/>
              <a:t> designers have tried to reuse.  One designer has turned plastic bags into shoes, another has made plastic bag wallets, and plastic bags can even be used as crocheting material to knit reusable shopping bags.  There does seem to be a common trend among these designers, though, in that they fuse plastic bags together in order to make them more durable, usable, and pliable.</a:t>
            </a:r>
          </a:p>
        </p:txBody>
      </p:sp>
      <p:pic>
        <p:nvPicPr>
          <p:cNvPr id="8" name="Picture 7"/>
          <p:cNvPicPr>
            <a:picLocks noChangeAspect="1"/>
          </p:cNvPicPr>
          <p:nvPr/>
        </p:nvPicPr>
        <p:blipFill>
          <a:blip r:embed="rId4"/>
          <a:stretch>
            <a:fillRect/>
          </a:stretch>
        </p:blipFill>
        <p:spPr>
          <a:xfrm>
            <a:off x="2285499" y="2997381"/>
            <a:ext cx="1829300" cy="35986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alphaModFix amt="70000"/>
          </a:blip>
          <a:srcRect/>
          <a:stretch>
            <a:fillRect/>
          </a:stretch>
        </p:blipFill>
        <p:spPr bwMode="auto">
          <a:xfrm>
            <a:off x="2795587" y="2540000"/>
            <a:ext cx="6348413" cy="4318000"/>
          </a:xfrm>
          <a:prstGeom prst="rect">
            <a:avLst/>
          </a:prstGeom>
          <a:noFill/>
          <a:ln w="9525">
            <a:noFill/>
            <a:miter lim="800000"/>
            <a:headEnd/>
            <a:tailEnd/>
          </a:ln>
          <a:effectLst/>
        </p:spPr>
      </p:pic>
      <p:sp>
        <p:nvSpPr>
          <p:cNvPr id="2" name="Title 1"/>
          <p:cNvSpPr>
            <a:spLocks noGrp="1"/>
          </p:cNvSpPr>
          <p:nvPr>
            <p:ph type="title"/>
          </p:nvPr>
        </p:nvSpPr>
        <p:spPr>
          <a:xfrm>
            <a:off x="0" y="274638"/>
            <a:ext cx="6326278" cy="1143000"/>
          </a:xfrm>
        </p:spPr>
        <p:txBody>
          <a:bodyPr>
            <a:normAutofit/>
          </a:bodyPr>
          <a:lstStyle/>
          <a:p>
            <a:r>
              <a:rPr lang="en-US" sz="2400" dirty="0" smtClean="0"/>
              <a:t>http://somethingcreatedeveryday.blogspot.com/2011/07/fused-bar-art.html</a:t>
            </a:r>
            <a:endParaRPr lang="en-US" sz="2400" dirty="0"/>
          </a:p>
        </p:txBody>
      </p:sp>
      <p:sp>
        <p:nvSpPr>
          <p:cNvPr id="4" name="Rectangle 3"/>
          <p:cNvSpPr/>
          <p:nvPr/>
        </p:nvSpPr>
        <p:spPr>
          <a:xfrm>
            <a:off x="0" y="4748396"/>
            <a:ext cx="4572000" cy="1754327"/>
          </a:xfrm>
          <a:prstGeom prst="rect">
            <a:avLst/>
          </a:prstGeom>
        </p:spPr>
        <p:txBody>
          <a:bodyPr>
            <a:spAutoFit/>
          </a:bodyPr>
          <a:lstStyle/>
          <a:p>
            <a:r>
              <a:rPr lang="en-US" dirty="0" smtClean="0"/>
              <a:t>“Because the plastic bags are non-porous it was the perfect surface to use alcohol inks. I applied the inks directly onto one layer of plastic. Next, I used permanent black ink and rubber stamped several designs. Here is how the art started off.”</a:t>
            </a:r>
            <a:endParaRPr lang="en-US" dirty="0"/>
          </a:p>
        </p:txBody>
      </p:sp>
      <p:pic>
        <p:nvPicPr>
          <p:cNvPr id="5122" name="Picture 2"/>
          <p:cNvPicPr>
            <a:picLocks noChangeAspect="1" noChangeArrowheads="1"/>
          </p:cNvPicPr>
          <p:nvPr/>
        </p:nvPicPr>
        <p:blipFill>
          <a:blip r:embed="rId3"/>
          <a:srcRect/>
          <a:stretch>
            <a:fillRect/>
          </a:stretch>
        </p:blipFill>
        <p:spPr bwMode="auto">
          <a:xfrm>
            <a:off x="0" y="1254308"/>
            <a:ext cx="4548456" cy="3494088"/>
          </a:xfrm>
          <a:prstGeom prst="rect">
            <a:avLst/>
          </a:prstGeom>
          <a:noFill/>
          <a:ln w="9525">
            <a:noFill/>
            <a:miter lim="800000"/>
            <a:headEnd/>
            <a:tailEnd/>
          </a:ln>
          <a:effectLst/>
        </p:spPr>
      </p:pic>
      <p:pic>
        <p:nvPicPr>
          <p:cNvPr id="7" name="Picture 6"/>
          <p:cNvPicPr>
            <a:picLocks noChangeAspect="1"/>
          </p:cNvPicPr>
          <p:nvPr/>
        </p:nvPicPr>
        <p:blipFill>
          <a:blip r:embed="rId4"/>
          <a:stretch>
            <a:fillRect/>
          </a:stretch>
        </p:blipFill>
        <p:spPr>
          <a:xfrm>
            <a:off x="6713482" y="274638"/>
            <a:ext cx="2256442" cy="32763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67426" y="3822700"/>
            <a:ext cx="8724984" cy="3231654"/>
          </a:xfrm>
          <a:prstGeom prst="rect">
            <a:avLst/>
          </a:prstGeom>
        </p:spPr>
        <p:txBody>
          <a:bodyPr wrap="square">
            <a:spAutoFit/>
          </a:bodyPr>
          <a:lstStyle/>
          <a:p>
            <a:r>
              <a:rPr lang="en-US" sz="2400" b="1" dirty="0" smtClean="0"/>
              <a:t>Melanie </a:t>
            </a:r>
            <a:r>
              <a:rPr lang="en-US" sz="2400" b="1" dirty="0" err="1" smtClean="0"/>
              <a:t>Casavant</a:t>
            </a:r>
            <a:r>
              <a:rPr lang="en-US" sz="2400" b="1" dirty="0" smtClean="0"/>
              <a:t>, </a:t>
            </a:r>
            <a:r>
              <a:rPr lang="en-US" dirty="0" smtClean="0"/>
              <a:t>the creative force behind </a:t>
            </a:r>
            <a:r>
              <a:rPr lang="en-US" dirty="0" err="1" smtClean="0"/>
              <a:t>Okzoo</a:t>
            </a:r>
            <a:r>
              <a:rPr lang="en-US" dirty="0" smtClean="0"/>
              <a:t> is an artist and jewelry designer who is doing some amazing things with fused plastic bags in her Montreal studio. Six years ago, she was concerned by the ever-growing pile of plastic shopping bags collecting in her kitchen. Recognizing the opportunity to make something beautiful of a commonplace and under-explored material, Melanie was inspired to experiment with fused plastic. Once she discovered the perfect combination of heat and pressure on the plastic, the possibilities were endless.</a:t>
            </a:r>
            <a:endParaRPr lang="en-US" dirty="0"/>
          </a:p>
          <a:p>
            <a:endParaRPr lang="en-US" dirty="0" smtClean="0"/>
          </a:p>
          <a:p>
            <a:r>
              <a:rPr lang="en-US" dirty="0" smtClean="0"/>
              <a:t>Ultra-lightweight and ultra-cool, above the necklace made from fused plastic and glass beads is just one of the fresh and eye-catching items.</a:t>
            </a:r>
          </a:p>
          <a:p>
            <a:endParaRPr lang="en-US" dirty="0"/>
          </a:p>
        </p:txBody>
      </p:sp>
      <p:pic>
        <p:nvPicPr>
          <p:cNvPr id="6" name="Picture 5"/>
          <p:cNvPicPr>
            <a:picLocks noChangeAspect="1"/>
          </p:cNvPicPr>
          <p:nvPr/>
        </p:nvPicPr>
        <p:blipFill>
          <a:blip r:embed="rId2"/>
          <a:stretch>
            <a:fillRect/>
          </a:stretch>
        </p:blipFill>
        <p:spPr>
          <a:xfrm>
            <a:off x="2940266" y="569672"/>
            <a:ext cx="6052144" cy="3253027"/>
          </a:xfrm>
          <a:prstGeom prst="rect">
            <a:avLst/>
          </a:prstGeom>
        </p:spPr>
      </p:pic>
      <p:pic>
        <p:nvPicPr>
          <p:cNvPr id="5" name="Picture 4"/>
          <p:cNvPicPr>
            <a:picLocks noChangeAspect="1"/>
          </p:cNvPicPr>
          <p:nvPr/>
        </p:nvPicPr>
        <p:blipFill>
          <a:blip r:embed="rId3">
            <a:alphaModFix amt="45000"/>
          </a:blip>
          <a:stretch>
            <a:fillRect/>
          </a:stretch>
        </p:blipFill>
        <p:spPr>
          <a:xfrm>
            <a:off x="267426" y="1598391"/>
            <a:ext cx="3874117" cy="2224309"/>
          </a:xfrm>
          <a:prstGeom prst="rect">
            <a:avLst/>
          </a:prstGeom>
        </p:spPr>
      </p:pic>
      <p:sp>
        <p:nvSpPr>
          <p:cNvPr id="2" name="Title 1"/>
          <p:cNvSpPr>
            <a:spLocks noGrp="1"/>
          </p:cNvSpPr>
          <p:nvPr>
            <p:ph type="title"/>
          </p:nvPr>
        </p:nvSpPr>
        <p:spPr>
          <a:xfrm>
            <a:off x="267426" y="205955"/>
            <a:ext cx="3629999" cy="1143000"/>
          </a:xfrm>
        </p:spPr>
        <p:txBody>
          <a:bodyPr>
            <a:noAutofit/>
          </a:bodyPr>
          <a:lstStyle/>
          <a:p>
            <a:r>
              <a:rPr lang="en-US" sz="3600" dirty="0" smtClean="0"/>
              <a:t>http://</a:t>
            </a:r>
            <a:r>
              <a:rPr lang="en-US" sz="3600" dirty="0" err="1" smtClean="0"/>
              <a:t>tryhandmade.com</a:t>
            </a:r>
            <a:r>
              <a:rPr lang="en-US" sz="3600" dirty="0" smtClean="0"/>
              <a:t>/plastic-fantastic/</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7426" y="205955"/>
            <a:ext cx="3629999" cy="1143000"/>
          </a:xfrm>
        </p:spPr>
        <p:txBody>
          <a:bodyPr>
            <a:noAutofit/>
          </a:bodyPr>
          <a:lstStyle/>
          <a:p>
            <a:r>
              <a:rPr lang="en-US" sz="3600" dirty="0" smtClean="0"/>
              <a:t>http://</a:t>
            </a:r>
            <a:r>
              <a:rPr lang="en-US" sz="3600" dirty="0" err="1" smtClean="0"/>
              <a:t>tryhandmade.com</a:t>
            </a:r>
            <a:r>
              <a:rPr lang="en-US" sz="3600" dirty="0" smtClean="0"/>
              <a:t>/plastic-fantastic/</a:t>
            </a:r>
            <a:endParaRPr lang="en-US" sz="3600" dirty="0"/>
          </a:p>
        </p:txBody>
      </p:sp>
      <p:sp>
        <p:nvSpPr>
          <p:cNvPr id="7" name="Rectangle 6"/>
          <p:cNvSpPr/>
          <p:nvPr/>
        </p:nvSpPr>
        <p:spPr>
          <a:xfrm>
            <a:off x="4572000" y="197346"/>
            <a:ext cx="4572000" cy="6555642"/>
          </a:xfrm>
          <a:prstGeom prst="rect">
            <a:avLst/>
          </a:prstGeom>
        </p:spPr>
        <p:txBody>
          <a:bodyPr>
            <a:spAutoFit/>
          </a:bodyPr>
          <a:lstStyle/>
          <a:p>
            <a:r>
              <a:rPr lang="en-US" dirty="0" smtClean="0"/>
              <a:t>Another talented “green” artisan working with fused plastic is</a:t>
            </a:r>
            <a:r>
              <a:rPr lang="en-US" sz="2400" b="1" dirty="0" smtClean="0"/>
              <a:t> Brooke of So She Sews</a:t>
            </a:r>
            <a:r>
              <a:rPr lang="en-US" dirty="0" smtClean="0"/>
              <a:t>. Brooke creates adorable coin purses, coffee sleeves, purses and wallets from plastic retail bags, dry cleaning bags and fabric scraps. The plastic-fusing process creates a finished product that is both sturdy and pliable. Brooke calls it an “eco-textile”. I call it eco-fabulous and I’m sure you’ll agree!</a:t>
            </a:r>
          </a:p>
          <a:p>
            <a:endParaRPr lang="en-US" dirty="0" smtClean="0"/>
          </a:p>
          <a:p>
            <a:r>
              <a:rPr lang="en-US" dirty="0" smtClean="0"/>
              <a:t>Make a statement and let this little coin purse tell the world that you give a “hoot” about the environment. Each wallet is made by hand, one-of-a-kind and adorable. And, as with all of the recycled pieces in Brooke’s shop, perfectly affordable. (By the way, while you’re browsing Brooke’s shop, be sure to check out her profile page for details on her commitment to reusing salvaged materials and reducing packaging waste. All of the packages from the So She Sews shop are shipped with as much thought and consideration for the environment as the items inside them. I like that!)</a:t>
            </a:r>
            <a:endParaRPr lang="en-US" dirty="0"/>
          </a:p>
        </p:txBody>
      </p:sp>
      <p:pic>
        <p:nvPicPr>
          <p:cNvPr id="8" name="Picture 7"/>
          <p:cNvPicPr>
            <a:picLocks noChangeAspect="1"/>
          </p:cNvPicPr>
          <p:nvPr/>
        </p:nvPicPr>
        <p:blipFill>
          <a:blip r:embed="rId2"/>
          <a:stretch>
            <a:fillRect/>
          </a:stretch>
        </p:blipFill>
        <p:spPr>
          <a:xfrm>
            <a:off x="183163" y="1887915"/>
            <a:ext cx="4388837" cy="44280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531157" y="4090472"/>
            <a:ext cx="3111878" cy="2639897"/>
          </a:xfrm>
          <a:prstGeom prst="rect">
            <a:avLst/>
          </a:prstGeom>
        </p:spPr>
      </p:pic>
      <p:pic>
        <p:nvPicPr>
          <p:cNvPr id="6" name="Picture 5"/>
          <p:cNvPicPr>
            <a:picLocks noChangeAspect="1"/>
          </p:cNvPicPr>
          <p:nvPr/>
        </p:nvPicPr>
        <p:blipFill>
          <a:blip r:embed="rId3"/>
          <a:stretch>
            <a:fillRect/>
          </a:stretch>
        </p:blipFill>
        <p:spPr>
          <a:xfrm>
            <a:off x="278868" y="1167190"/>
            <a:ext cx="4090883" cy="2505666"/>
          </a:xfrm>
          <a:prstGeom prst="rect">
            <a:avLst/>
          </a:prstGeom>
        </p:spPr>
      </p:pic>
      <p:pic>
        <p:nvPicPr>
          <p:cNvPr id="7" name="Picture 6"/>
          <p:cNvPicPr>
            <a:picLocks noChangeAspect="1"/>
          </p:cNvPicPr>
          <p:nvPr/>
        </p:nvPicPr>
        <p:blipFill>
          <a:blip r:embed="rId4"/>
          <a:stretch>
            <a:fillRect/>
          </a:stretch>
        </p:blipFill>
        <p:spPr>
          <a:xfrm>
            <a:off x="4087096" y="89972"/>
            <a:ext cx="4851400" cy="4000500"/>
          </a:xfrm>
          <a:prstGeom prst="rect">
            <a:avLst/>
          </a:prstGeom>
        </p:spPr>
      </p:pic>
      <p:sp>
        <p:nvSpPr>
          <p:cNvPr id="2" name="Title 1"/>
          <p:cNvSpPr>
            <a:spLocks noGrp="1"/>
          </p:cNvSpPr>
          <p:nvPr>
            <p:ph type="title"/>
          </p:nvPr>
        </p:nvSpPr>
        <p:spPr>
          <a:xfrm>
            <a:off x="5102564" y="274638"/>
            <a:ext cx="3835932" cy="1143000"/>
          </a:xfrm>
        </p:spPr>
        <p:txBody>
          <a:bodyPr>
            <a:normAutofit/>
          </a:bodyPr>
          <a:lstStyle/>
          <a:p>
            <a:r>
              <a:rPr lang="en-US" sz="2000" dirty="0" smtClean="0"/>
              <a:t>http://www.dailyartmuse.com/2009/03/12/caroline-saul-plastic-makes-perfect/</a:t>
            </a:r>
            <a:endParaRPr lang="en-US" sz="2000" dirty="0"/>
          </a:p>
        </p:txBody>
      </p:sp>
      <p:sp>
        <p:nvSpPr>
          <p:cNvPr id="4" name="Rectangle 3"/>
          <p:cNvSpPr/>
          <p:nvPr/>
        </p:nvSpPr>
        <p:spPr>
          <a:xfrm>
            <a:off x="0" y="89972"/>
            <a:ext cx="4268854" cy="1077218"/>
          </a:xfrm>
          <a:prstGeom prst="rect">
            <a:avLst/>
          </a:prstGeom>
        </p:spPr>
        <p:txBody>
          <a:bodyPr wrap="square">
            <a:spAutoFit/>
          </a:bodyPr>
          <a:lstStyle/>
          <a:p>
            <a:r>
              <a:rPr lang="en-US" sz="3200" b="1" dirty="0" smtClean="0"/>
              <a:t>Caroline </a:t>
            </a:r>
            <a:r>
              <a:rPr lang="en-US" sz="3200" b="1" dirty="0"/>
              <a:t>S</a:t>
            </a:r>
            <a:r>
              <a:rPr lang="en-US" sz="3200" b="1" dirty="0" smtClean="0"/>
              <a:t>aul: plastic makes perfect</a:t>
            </a:r>
            <a:endParaRPr lang="en-US" sz="3200" b="1" dirty="0"/>
          </a:p>
        </p:txBody>
      </p:sp>
      <p:sp>
        <p:nvSpPr>
          <p:cNvPr id="5" name="Rectangle 4"/>
          <p:cNvSpPr/>
          <p:nvPr/>
        </p:nvSpPr>
        <p:spPr>
          <a:xfrm>
            <a:off x="2150856" y="1167190"/>
            <a:ext cx="1936240" cy="2585323"/>
          </a:xfrm>
          <a:prstGeom prst="rect">
            <a:avLst/>
          </a:prstGeom>
        </p:spPr>
        <p:txBody>
          <a:bodyPr wrap="square">
            <a:spAutoFit/>
          </a:bodyPr>
          <a:lstStyle/>
          <a:p>
            <a:r>
              <a:rPr lang="en-US" dirty="0" smtClean="0">
                <a:solidFill>
                  <a:schemeClr val="bg2">
                    <a:lumMod val="90000"/>
                  </a:schemeClr>
                </a:solidFill>
              </a:rPr>
              <a:t>These painterly vessels appear to be delicate translucent porcelain with surface designs akin to burnt velvet, </a:t>
            </a:r>
            <a:r>
              <a:rPr lang="en-US" dirty="0" err="1" smtClean="0">
                <a:solidFill>
                  <a:schemeClr val="bg2">
                    <a:lumMod val="90000"/>
                  </a:schemeClr>
                </a:solidFill>
              </a:rPr>
              <a:t>raku</a:t>
            </a:r>
            <a:r>
              <a:rPr lang="en-US" dirty="0" smtClean="0">
                <a:solidFill>
                  <a:schemeClr val="bg2">
                    <a:lumMod val="90000"/>
                  </a:schemeClr>
                </a:solidFill>
              </a:rPr>
              <a:t> and </a:t>
            </a:r>
            <a:r>
              <a:rPr lang="en-US" dirty="0" err="1" smtClean="0">
                <a:solidFill>
                  <a:schemeClr val="bg2">
                    <a:lumMod val="90000"/>
                  </a:schemeClr>
                </a:solidFill>
              </a:rPr>
              <a:t>nuno</a:t>
            </a:r>
            <a:r>
              <a:rPr lang="en-US" dirty="0" smtClean="0">
                <a:solidFill>
                  <a:schemeClr val="bg2">
                    <a:lumMod val="90000"/>
                  </a:schemeClr>
                </a:solidFill>
              </a:rPr>
              <a:t> felt</a:t>
            </a:r>
            <a:endParaRPr lang="en-US" dirty="0">
              <a:solidFill>
                <a:schemeClr val="bg2">
                  <a:lumMod val="90000"/>
                </a:schemeClr>
              </a:solidFill>
            </a:endParaRPr>
          </a:p>
        </p:txBody>
      </p:sp>
      <p:sp>
        <p:nvSpPr>
          <p:cNvPr id="8" name="Rectangle 7"/>
          <p:cNvSpPr/>
          <p:nvPr/>
        </p:nvSpPr>
        <p:spPr>
          <a:xfrm>
            <a:off x="4268854" y="3013501"/>
            <a:ext cx="4572000" cy="2585323"/>
          </a:xfrm>
          <a:prstGeom prst="rect">
            <a:avLst/>
          </a:prstGeom>
        </p:spPr>
        <p:txBody>
          <a:bodyPr>
            <a:spAutoFit/>
          </a:bodyPr>
          <a:lstStyle/>
          <a:p>
            <a:r>
              <a:rPr lang="en-US" dirty="0" smtClean="0"/>
              <a:t>Clever Caroline Saul tricks the eye with her weightless sculptural containers, which are actually made from recycled plastic milk bottles.  Saul melts and fuses the plastic into sheets she tints, cuts and shapes to create small bowls, large plump orbs and installation sized vessels. I was pulled in by the colors and quickly caught in the net of shadows cast by the lacy structures</a:t>
            </a:r>
            <a:endParaRPr lang="en-US" dirty="0"/>
          </a:p>
        </p:txBody>
      </p:sp>
      <p:pic>
        <p:nvPicPr>
          <p:cNvPr id="9" name="Picture 8"/>
          <p:cNvPicPr>
            <a:picLocks noChangeAspect="1"/>
          </p:cNvPicPr>
          <p:nvPr/>
        </p:nvPicPr>
        <p:blipFill>
          <a:blip r:embed="rId5"/>
          <a:stretch>
            <a:fillRect/>
          </a:stretch>
        </p:blipFill>
        <p:spPr>
          <a:xfrm>
            <a:off x="87480" y="3672857"/>
            <a:ext cx="2443678" cy="2483274"/>
          </a:xfrm>
          <a:prstGeom prst="rect">
            <a:avLst/>
          </a:prstGeom>
        </p:spPr>
      </p:pic>
      <p:sp>
        <p:nvSpPr>
          <p:cNvPr id="11" name="Rectangle 10"/>
          <p:cNvSpPr/>
          <p:nvPr/>
        </p:nvSpPr>
        <p:spPr>
          <a:xfrm>
            <a:off x="0" y="5842337"/>
            <a:ext cx="3180522" cy="1015663"/>
          </a:xfrm>
          <a:prstGeom prst="rect">
            <a:avLst/>
          </a:prstGeom>
        </p:spPr>
        <p:txBody>
          <a:bodyPr wrap="square">
            <a:spAutoFit/>
          </a:bodyPr>
          <a:lstStyle/>
          <a:p>
            <a:r>
              <a:rPr lang="en-US" sz="1200" dirty="0" smtClean="0"/>
              <a:t>“My passion lies with the creation of new materials from objects that might otherwise be thrown away. The development of my recycled plastics leads to the creation of sculptural bulbous vessels”</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692</Words>
  <Application>Microsoft Macintosh PowerPoint</Application>
  <PresentationFormat>On-screen Show (4:3)</PresentationFormat>
  <Paragraphs>22</Paragraphs>
  <Slides>6</Slides>
  <Notes>0</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Plastic Fantastic</vt:lpstr>
      <vt:lpstr>http://www.greenprophet.com/2011/11/plastic-bags-art/</vt:lpstr>
      <vt:lpstr>http://somethingcreatedeveryday.blogspot.com/2011/07/fused-bar-art.html</vt:lpstr>
      <vt:lpstr>http://tryhandmade.com/plastic-fantastic/</vt:lpstr>
      <vt:lpstr>http://tryhandmade.com/plastic-fantastic/</vt:lpstr>
      <vt:lpstr>http://www.dailyartmuse.com/2009/03/12/caroline-saul-plastic-makes-perfect/</vt:lpstr>
    </vt:vector>
  </TitlesOfParts>
  <Company>RIS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Fantastic</dc:title>
  <dc:creator>Teacher</dc:creator>
  <cp:lastModifiedBy>Teacher</cp:lastModifiedBy>
  <cp:revision>1</cp:revision>
  <dcterms:created xsi:type="dcterms:W3CDTF">2014-01-16T05:06:24Z</dcterms:created>
  <dcterms:modified xsi:type="dcterms:W3CDTF">2014-01-16T05:52:46Z</dcterms:modified>
</cp:coreProperties>
</file>