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9" r:id="rId4"/>
    <p:sldId id="258" r:id="rId5"/>
    <p:sldId id="265" r:id="rId6"/>
    <p:sldId id="261" r:id="rId7"/>
    <p:sldId id="263" r:id="rId8"/>
    <p:sldId id="262" r:id="rId9"/>
    <p:sldId id="264" r:id="rId10"/>
    <p:sldId id="266" r:id="rId11"/>
    <p:sldId id="267" r:id="rId12"/>
    <p:sldId id="268" r:id="rId13"/>
    <p:sldId id="269" r:id="rId14"/>
    <p:sldId id="270" r:id="rId15"/>
    <p:sldId id="257"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2" d="100"/>
          <a:sy n="62" d="100"/>
        </p:scale>
        <p:origin x="-151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C943F82F-122D-4B12-9F9C-FDF58C9F5477}" type="datetimeFigureOut">
              <a:rPr lang="en-US" smtClean="0"/>
              <a:t>12/2/2012</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483D5F8B-DF84-4A3C-B26C-F4A740E1143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43F82F-122D-4B12-9F9C-FDF58C9F5477}" type="datetimeFigureOut">
              <a:rPr lang="en-US" smtClean="0"/>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D5F8B-DF84-4A3C-B26C-F4A740E1143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43F82F-122D-4B12-9F9C-FDF58C9F5477}" type="datetimeFigureOut">
              <a:rPr lang="en-US" smtClean="0"/>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D5F8B-DF84-4A3C-B26C-F4A740E1143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C943F82F-122D-4B12-9F9C-FDF58C9F5477}" type="datetimeFigureOut">
              <a:rPr lang="en-US" smtClean="0"/>
              <a:t>12/2/2012</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483D5F8B-DF84-4A3C-B26C-F4A740E1143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C943F82F-122D-4B12-9F9C-FDF58C9F5477}" type="datetimeFigureOut">
              <a:rPr lang="en-US" smtClean="0"/>
              <a:t>12/2/2012</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483D5F8B-DF84-4A3C-B26C-F4A740E11430}" type="slidenum">
              <a:rPr lang="en-US" smtClean="0"/>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C943F82F-122D-4B12-9F9C-FDF58C9F5477}" type="datetimeFigureOut">
              <a:rPr lang="en-US" smtClean="0"/>
              <a:t>12/2/2012</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483D5F8B-DF84-4A3C-B26C-F4A740E1143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C943F82F-122D-4B12-9F9C-FDF58C9F5477}" type="datetimeFigureOut">
              <a:rPr lang="en-US" smtClean="0"/>
              <a:t>12/2/2012</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483D5F8B-DF84-4A3C-B26C-F4A740E1143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943F82F-122D-4B12-9F9C-FDF58C9F5477}" type="datetimeFigureOut">
              <a:rPr lang="en-US" smtClean="0"/>
              <a:t>12/2/2012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3D5F8B-DF84-4A3C-B26C-F4A740E1143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C943F82F-122D-4B12-9F9C-FDF58C9F5477}" type="datetimeFigureOut">
              <a:rPr lang="en-US" smtClean="0"/>
              <a:t>12/2/2012</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483D5F8B-DF84-4A3C-B26C-F4A740E1143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C943F82F-122D-4B12-9F9C-FDF58C9F5477}" type="datetimeFigureOut">
              <a:rPr lang="en-US" smtClean="0"/>
              <a:t>12/2/2012</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483D5F8B-DF84-4A3C-B26C-F4A740E1143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C943F82F-122D-4B12-9F9C-FDF58C9F5477}" type="datetimeFigureOut">
              <a:rPr lang="en-US" smtClean="0"/>
              <a:t>12/2/2012</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483D5F8B-DF84-4A3C-B26C-F4A740E1143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C943F82F-122D-4B12-9F9C-FDF58C9F5477}" type="datetimeFigureOut">
              <a:rPr lang="en-US" smtClean="0"/>
              <a:t>12/2/2012</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483D5F8B-DF84-4A3C-B26C-F4A740E1143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Eadweard_Muybridge" TargetMode="External"/><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hyperlink" Target="http://en.wikipedia.org/wiki/Industrial_design" TargetMode="External"/><Relationship Id="rId13" Type="http://schemas.openxmlformats.org/officeDocument/2006/relationships/hyperlink" Target="http://en.wikipedia.org/wiki/Fashion" TargetMode="External"/><Relationship Id="rId18" Type="http://schemas.openxmlformats.org/officeDocument/2006/relationships/hyperlink" Target="http://en.wikipedia.org/wiki/Futurist_meals" TargetMode="External"/><Relationship Id="rId26" Type="http://schemas.openxmlformats.org/officeDocument/2006/relationships/hyperlink" Target="http://en.wikipedia.org/wiki/Unique_Forms_of_Continuity_in_Space" TargetMode="External"/><Relationship Id="rId3" Type="http://schemas.openxmlformats.org/officeDocument/2006/relationships/hyperlink" Target="http://en.wikipedia.org/wiki/Italy" TargetMode="External"/><Relationship Id="rId21" Type="http://schemas.openxmlformats.org/officeDocument/2006/relationships/hyperlink" Target="http://en.wikipedia.org/wiki/Surrealism" TargetMode="External"/><Relationship Id="rId7" Type="http://schemas.openxmlformats.org/officeDocument/2006/relationships/hyperlink" Target="http://en.wikipedia.org/wiki/Graphic_design" TargetMode="External"/><Relationship Id="rId12" Type="http://schemas.openxmlformats.org/officeDocument/2006/relationships/hyperlink" Target="http://en.wikipedia.org/wiki/Film" TargetMode="External"/><Relationship Id="rId17" Type="http://schemas.openxmlformats.org/officeDocument/2006/relationships/hyperlink" Target="http://en.wikipedia.org/wiki/Architecture" TargetMode="External"/><Relationship Id="rId25" Type="http://schemas.openxmlformats.org/officeDocument/2006/relationships/hyperlink" Target="http://en.wikipedia.org/wiki/Vorticism" TargetMode="External"/><Relationship Id="rId2" Type="http://schemas.openxmlformats.org/officeDocument/2006/relationships/hyperlink" Target="http://en.wikipedia.org/wiki/Social_movement" TargetMode="External"/><Relationship Id="rId16" Type="http://schemas.openxmlformats.org/officeDocument/2006/relationships/hyperlink" Target="http://en.wikipedia.org/wiki/Music" TargetMode="External"/><Relationship Id="rId20" Type="http://schemas.openxmlformats.org/officeDocument/2006/relationships/hyperlink" Target="http://en.wikipedia.org/wiki/Constructivism_%28art%29" TargetMode="External"/><Relationship Id="rId1" Type="http://schemas.openxmlformats.org/officeDocument/2006/relationships/slideLayout" Target="../slideLayouts/slideLayout7.xml"/><Relationship Id="rId6" Type="http://schemas.openxmlformats.org/officeDocument/2006/relationships/hyperlink" Target="http://en.wikipedia.org/wiki/Ceramic_art" TargetMode="External"/><Relationship Id="rId11" Type="http://schemas.openxmlformats.org/officeDocument/2006/relationships/hyperlink" Target="http://en.wikipedia.org/wiki/Theatre" TargetMode="External"/><Relationship Id="rId24" Type="http://schemas.openxmlformats.org/officeDocument/2006/relationships/hyperlink" Target="http://en.wikipedia.org/wiki/Rayonism" TargetMode="External"/><Relationship Id="rId5" Type="http://schemas.openxmlformats.org/officeDocument/2006/relationships/hyperlink" Target="http://en.wikipedia.org/wiki/Sculpture" TargetMode="External"/><Relationship Id="rId15" Type="http://schemas.openxmlformats.org/officeDocument/2006/relationships/hyperlink" Target="http://en.wikipedia.org/wiki/Literature" TargetMode="External"/><Relationship Id="rId23" Type="http://schemas.openxmlformats.org/officeDocument/2006/relationships/hyperlink" Target="http://en.wikipedia.org/wiki/Precisionism" TargetMode="External"/><Relationship Id="rId10" Type="http://schemas.openxmlformats.org/officeDocument/2006/relationships/hyperlink" Target="http://en.wikipedia.org/wiki/Urban_design" TargetMode="External"/><Relationship Id="rId19" Type="http://schemas.openxmlformats.org/officeDocument/2006/relationships/hyperlink" Target="http://en.wikipedia.org/wiki/Art_Deco" TargetMode="External"/><Relationship Id="rId4" Type="http://schemas.openxmlformats.org/officeDocument/2006/relationships/hyperlink" Target="http://en.wikipedia.org/wiki/Painting" TargetMode="External"/><Relationship Id="rId9" Type="http://schemas.openxmlformats.org/officeDocument/2006/relationships/hyperlink" Target="http://en.wikipedia.org/wiki/Interior_design" TargetMode="External"/><Relationship Id="rId14" Type="http://schemas.openxmlformats.org/officeDocument/2006/relationships/hyperlink" Target="http://en.wikipedia.org/wiki/Textiles" TargetMode="External"/><Relationship Id="rId22" Type="http://schemas.openxmlformats.org/officeDocument/2006/relationships/hyperlink" Target="http://en.wikipedia.org/wiki/Dada" TargetMode="External"/><Relationship Id="rId27"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en.wikipedia.org/wiki/Henri_Gaudier-Brzeska" TargetMode="External"/><Relationship Id="rId7" Type="http://schemas.openxmlformats.org/officeDocument/2006/relationships/hyperlink" Target="http://en.wikipedia.org/wiki/Vorticist" TargetMode="External"/><Relationship Id="rId2" Type="http://schemas.openxmlformats.org/officeDocument/2006/relationships/hyperlink" Target="http://en.wikipedia.org/wiki/Wyndham_Lewis" TargetMode="External"/><Relationship Id="rId1" Type="http://schemas.openxmlformats.org/officeDocument/2006/relationships/slideLayout" Target="../slideLayouts/slideLayout9.xml"/><Relationship Id="rId6" Type="http://schemas.openxmlformats.org/officeDocument/2006/relationships/hyperlink" Target="http://en.wikipedia.org/wiki/Literary_magazine" TargetMode="External"/><Relationship Id="rId5" Type="http://schemas.openxmlformats.org/officeDocument/2006/relationships/hyperlink" Target="http://en.wikipedia.org/wiki/BLAST_%28magazine%29" TargetMode="External"/><Relationship Id="rId4" Type="http://schemas.openxmlformats.org/officeDocument/2006/relationships/hyperlink" Target="http://commons.wikimedia.org/wiki/WW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MOVEMENT WITHIN ART</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84" y="785794"/>
            <a:ext cx="9429784" cy="1143000"/>
          </a:xfrm>
        </p:spPr>
        <p:txBody>
          <a:bodyPr>
            <a:normAutofit fontScale="90000"/>
          </a:bodyPr>
          <a:lstStyle/>
          <a:p>
            <a:pPr algn="l"/>
            <a:r>
              <a:rPr lang="en-US" dirty="0" smtClean="0"/>
              <a:t>Alexander Calder </a:t>
            </a:r>
            <a:r>
              <a:rPr lang="en-US" sz="3100" dirty="0" smtClean="0"/>
              <a:t>began to create sculptures that actually moved, which he called mobiles. Subsequently many artists have used movement involving mechanical or electronic means that bridged the worlds of art and engineering.</a:t>
            </a:r>
            <a:endParaRPr lang="en-US" sz="3100" dirty="0"/>
          </a:p>
        </p:txBody>
      </p:sp>
      <p:pic>
        <p:nvPicPr>
          <p:cNvPr id="22530" name="Picture 2" descr="http://char.txa.cornell.edu/language/element/move/calder.gif"/>
          <p:cNvPicPr>
            <a:picLocks noChangeAspect="1" noChangeArrowheads="1"/>
          </p:cNvPicPr>
          <p:nvPr/>
        </p:nvPicPr>
        <p:blipFill>
          <a:blip r:embed="rId2"/>
          <a:srcRect/>
          <a:stretch>
            <a:fillRect/>
          </a:stretch>
        </p:blipFill>
        <p:spPr bwMode="auto">
          <a:xfrm>
            <a:off x="2714612" y="2428868"/>
            <a:ext cx="5591779" cy="442913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8229600" cy="1143000"/>
          </a:xfrm>
        </p:spPr>
        <p:txBody>
          <a:bodyPr>
            <a:normAutofit fontScale="90000"/>
          </a:bodyPr>
          <a:lstStyle/>
          <a:p>
            <a:r>
              <a:rPr lang="en-US" dirty="0" smtClean="0"/>
              <a:t>Compositional Movement - Static</a:t>
            </a:r>
            <a:endParaRPr lang="en-US" dirty="0"/>
          </a:p>
        </p:txBody>
      </p:sp>
      <p:sp>
        <p:nvSpPr>
          <p:cNvPr id="3" name="Freeform 2"/>
          <p:cNvSpPr/>
          <p:nvPr/>
        </p:nvSpPr>
        <p:spPr>
          <a:xfrm>
            <a:off x="285720" y="928670"/>
            <a:ext cx="4000528" cy="2862322"/>
          </a:xfrm>
          <a:custGeom>
            <a:avLst/>
            <a:gdLst>
              <a:gd name="connsiteX0" fmla="*/ 0 w 7000924"/>
              <a:gd name="connsiteY0" fmla="*/ 0 h 1754326"/>
              <a:gd name="connsiteX1" fmla="*/ 7000924 w 7000924"/>
              <a:gd name="connsiteY1" fmla="*/ 0 h 1754326"/>
              <a:gd name="connsiteX2" fmla="*/ 7000924 w 7000924"/>
              <a:gd name="connsiteY2" fmla="*/ 1754326 h 1754326"/>
              <a:gd name="connsiteX3" fmla="*/ 0 w 7000924"/>
              <a:gd name="connsiteY3" fmla="*/ 1754326 h 1754326"/>
              <a:gd name="connsiteX4" fmla="*/ 0 w 7000924"/>
              <a:gd name="connsiteY4" fmla="*/ 0 h 1754326"/>
              <a:gd name="connsiteX0" fmla="*/ 0 w 7000924"/>
              <a:gd name="connsiteY0" fmla="*/ 0 h 1754326"/>
              <a:gd name="connsiteX1" fmla="*/ 7000924 w 7000924"/>
              <a:gd name="connsiteY1" fmla="*/ 0 h 1754326"/>
              <a:gd name="connsiteX2" fmla="*/ 5566962 w 7000924"/>
              <a:gd name="connsiteY2" fmla="*/ 1384127 h 1754326"/>
              <a:gd name="connsiteX3" fmla="*/ 0 w 7000924"/>
              <a:gd name="connsiteY3" fmla="*/ 1754326 h 1754326"/>
              <a:gd name="connsiteX4" fmla="*/ 0 w 7000924"/>
              <a:gd name="connsiteY4" fmla="*/ 0 h 1754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0924" h="1754326">
                <a:moveTo>
                  <a:pt x="0" y="0"/>
                </a:moveTo>
                <a:lnTo>
                  <a:pt x="7000924" y="0"/>
                </a:lnTo>
                <a:lnTo>
                  <a:pt x="5566962" y="1384127"/>
                </a:lnTo>
                <a:lnTo>
                  <a:pt x="0" y="1754326"/>
                </a:lnTo>
                <a:lnTo>
                  <a:pt x="0" y="0"/>
                </a:lnTo>
                <a:close/>
              </a:path>
            </a:pathLst>
          </a:custGeom>
        </p:spPr>
        <p:txBody>
          <a:bodyPr wrap="square">
            <a:spAutoFit/>
          </a:bodyPr>
          <a:lstStyle/>
          <a:p>
            <a:r>
              <a:rPr lang="en-US" dirty="0" smtClean="0"/>
              <a:t>Another way to think about movement is to consider how the </a:t>
            </a:r>
            <a:r>
              <a:rPr lang="en-US" i="1" dirty="0" smtClean="0"/>
              <a:t>viewer's eye </a:t>
            </a:r>
            <a:r>
              <a:rPr lang="en-US" dirty="0" smtClean="0"/>
              <a:t>moves through the composition. This is what we refer to as </a:t>
            </a:r>
            <a:r>
              <a:rPr lang="en-US" b="1" dirty="0" smtClean="0"/>
              <a:t>compositional movement</a:t>
            </a:r>
            <a:r>
              <a:rPr lang="en-US" dirty="0" smtClean="0"/>
              <a:t>. In this case we are not concerned with the presence (or lack of) implied motion in the image. We are concerned instead with how the viewer perceives the composition-- how the components relate and lead the viewer's attention. </a:t>
            </a:r>
            <a:endParaRPr lang="en-US" dirty="0"/>
          </a:p>
        </p:txBody>
      </p:sp>
      <p:pic>
        <p:nvPicPr>
          <p:cNvPr id="24578" name="Picture 2" descr="http://char.txa.cornell.edu/language/element/move/vasare.gif"/>
          <p:cNvPicPr>
            <a:picLocks noChangeAspect="1" noChangeArrowheads="1"/>
          </p:cNvPicPr>
          <p:nvPr/>
        </p:nvPicPr>
        <p:blipFill>
          <a:blip r:embed="rId2"/>
          <a:srcRect/>
          <a:stretch>
            <a:fillRect/>
          </a:stretch>
        </p:blipFill>
        <p:spPr bwMode="auto">
          <a:xfrm>
            <a:off x="4286248" y="857232"/>
            <a:ext cx="4640784" cy="5654288"/>
          </a:xfrm>
          <a:prstGeom prst="rect">
            <a:avLst/>
          </a:prstGeom>
          <a:noFill/>
        </p:spPr>
      </p:pic>
      <p:sp>
        <p:nvSpPr>
          <p:cNvPr id="5" name="TextBox 4"/>
          <p:cNvSpPr txBox="1"/>
          <p:nvPr/>
        </p:nvSpPr>
        <p:spPr>
          <a:xfrm>
            <a:off x="2143108" y="5214950"/>
            <a:ext cx="2143140" cy="646331"/>
          </a:xfrm>
          <a:prstGeom prst="rect">
            <a:avLst/>
          </a:prstGeom>
          <a:noFill/>
        </p:spPr>
        <p:txBody>
          <a:bodyPr wrap="square" rtlCol="0">
            <a:spAutoFit/>
          </a:bodyPr>
          <a:lstStyle/>
          <a:p>
            <a:r>
              <a:rPr lang="en-US" dirty="0" smtClean="0"/>
              <a:t>Optical Artist – Victor </a:t>
            </a:r>
            <a:r>
              <a:rPr lang="en-US" dirty="0" err="1" smtClean="0"/>
              <a:t>Vasarerely</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60" y="267494"/>
            <a:ext cx="10001320" cy="1399032"/>
          </a:xfrm>
        </p:spPr>
        <p:txBody>
          <a:bodyPr/>
          <a:lstStyle/>
          <a:p>
            <a:r>
              <a:rPr lang="en-US" dirty="0" smtClean="0"/>
              <a:t>Composition Movement - dynamic</a:t>
            </a:r>
            <a:endParaRPr lang="en-US" dirty="0"/>
          </a:p>
        </p:txBody>
      </p:sp>
      <p:sp>
        <p:nvSpPr>
          <p:cNvPr id="3" name="Rectangle 2"/>
          <p:cNvSpPr/>
          <p:nvPr/>
        </p:nvSpPr>
        <p:spPr>
          <a:xfrm>
            <a:off x="5286380" y="1357298"/>
            <a:ext cx="3357570" cy="3139321"/>
          </a:xfrm>
          <a:prstGeom prst="rect">
            <a:avLst/>
          </a:prstGeom>
        </p:spPr>
        <p:txBody>
          <a:bodyPr wrap="square">
            <a:spAutoFit/>
          </a:bodyPr>
          <a:lstStyle/>
          <a:p>
            <a:r>
              <a:rPr lang="en-US" dirty="0" smtClean="0"/>
              <a:t>Movement may also be classified as </a:t>
            </a:r>
            <a:r>
              <a:rPr lang="en-US" b="1" dirty="0" smtClean="0"/>
              <a:t>dynamic. </a:t>
            </a:r>
            <a:r>
              <a:rPr lang="en-US" dirty="0" smtClean="0"/>
              <a:t>Dynamic movement is characterized by</a:t>
            </a:r>
            <a:r>
              <a:rPr lang="en-US" b="1" dirty="0" smtClean="0"/>
              <a:t> </a:t>
            </a:r>
            <a:r>
              <a:rPr lang="en-US" dirty="0" smtClean="0"/>
              <a:t>movement of the eye that flows </a:t>
            </a:r>
            <a:r>
              <a:rPr lang="en-US" i="1" dirty="0" smtClean="0"/>
              <a:t>smoothly</a:t>
            </a:r>
            <a:r>
              <a:rPr lang="en-US" dirty="0" smtClean="0"/>
              <a:t> from one area of the composition to another, guided by </a:t>
            </a:r>
            <a:r>
              <a:rPr lang="en-US" i="1" dirty="0" smtClean="0"/>
              <a:t>continuations</a:t>
            </a:r>
            <a:r>
              <a:rPr lang="en-US" dirty="0" smtClean="0"/>
              <a:t> of line or form, and by </a:t>
            </a:r>
            <a:r>
              <a:rPr lang="en-US" i="1" dirty="0" smtClean="0"/>
              <a:t>gradations</a:t>
            </a:r>
            <a:r>
              <a:rPr lang="en-US" dirty="0" smtClean="0"/>
              <a:t> of color. Dynamic movement is characterized by open shapes or shapes that closely relate to adjacent shapes. </a:t>
            </a:r>
            <a:endParaRPr lang="en-US" dirty="0"/>
          </a:p>
        </p:txBody>
      </p:sp>
      <p:pic>
        <p:nvPicPr>
          <p:cNvPr id="25602" name="Picture 2" descr="http://char.txa.cornell.edu/language/element/move/delaun.gif"/>
          <p:cNvPicPr>
            <a:picLocks noChangeAspect="1" noChangeArrowheads="1"/>
          </p:cNvPicPr>
          <p:nvPr/>
        </p:nvPicPr>
        <p:blipFill>
          <a:blip r:embed="rId2"/>
          <a:srcRect/>
          <a:stretch>
            <a:fillRect/>
          </a:stretch>
        </p:blipFill>
        <p:spPr bwMode="auto">
          <a:xfrm>
            <a:off x="642910" y="1285860"/>
            <a:ext cx="4071966" cy="534702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http://char.txa.cornell.edu/language/element/move/move.htm</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DO ARTISTS WANT TO SHOW MOVEMENT??</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480"/>
            <a:ext cx="8229600" cy="1143000"/>
          </a:xfrm>
        </p:spPr>
        <p:txBody>
          <a:bodyPr>
            <a:normAutofit fontScale="90000"/>
          </a:bodyPr>
          <a:lstStyle/>
          <a:p>
            <a:r>
              <a:rPr lang="en-US" b="1" dirty="0" smtClean="0"/>
              <a:t>Which phrase best describes why artists use movement in their artwork?</a:t>
            </a:r>
            <a:br>
              <a:rPr lang="en-US" b="1" dirty="0" smtClean="0"/>
            </a:br>
            <a:endParaRPr lang="en-US" dirty="0"/>
          </a:p>
        </p:txBody>
      </p:sp>
      <p:sp>
        <p:nvSpPr>
          <p:cNvPr id="3" name="Vertical Text Placeholder 2"/>
          <p:cNvSpPr>
            <a:spLocks noGrp="1"/>
          </p:cNvSpPr>
          <p:nvPr>
            <p:ph type="body" orient="vert" idx="1"/>
          </p:nvPr>
        </p:nvSpPr>
        <p:spPr>
          <a:xfrm>
            <a:off x="500034" y="1928802"/>
            <a:ext cx="8229600" cy="4525963"/>
          </a:xfrm>
        </p:spPr>
        <p:txBody>
          <a:bodyPr vert="horz">
            <a:normAutofit fontScale="85000" lnSpcReduction="20000"/>
          </a:bodyPr>
          <a:lstStyle/>
          <a:p>
            <a:pPr>
              <a:buNone/>
            </a:pPr>
            <a:r>
              <a:rPr lang="en-US" dirty="0" smtClean="0"/>
              <a:t>	To draw the viewer's attention away from unimportant areas – to important areas</a:t>
            </a:r>
            <a:br>
              <a:rPr lang="en-US" dirty="0" smtClean="0"/>
            </a:br>
            <a:r>
              <a:rPr lang="en-US" dirty="0" smtClean="0"/>
              <a:t/>
            </a:r>
            <a:br>
              <a:rPr lang="en-US" dirty="0" smtClean="0"/>
            </a:br>
            <a:r>
              <a:rPr lang="en-US" dirty="0" smtClean="0"/>
              <a:t>To keep the viewer from looking at areas that are unfinished</a:t>
            </a:r>
            <a:br>
              <a:rPr lang="en-US" dirty="0" smtClean="0"/>
            </a:br>
            <a:r>
              <a:rPr lang="en-US" dirty="0" smtClean="0"/>
              <a:t/>
            </a:r>
            <a:br>
              <a:rPr lang="en-US" dirty="0" smtClean="0"/>
            </a:br>
            <a:r>
              <a:rPr lang="en-US" dirty="0" smtClean="0"/>
              <a:t>To allow the viewer's eye to drift out of the artwork</a:t>
            </a:r>
            <a:br>
              <a:rPr lang="en-US" dirty="0" smtClean="0"/>
            </a:br>
            <a:r>
              <a:rPr lang="en-US" dirty="0" smtClean="0"/>
              <a:t/>
            </a:r>
            <a:br>
              <a:rPr lang="en-US" dirty="0" smtClean="0"/>
            </a:br>
            <a:r>
              <a:rPr lang="en-US" dirty="0" smtClean="0"/>
              <a:t>To help the viewer's eye travel from one area to another</a:t>
            </a:r>
          </a:p>
          <a:p>
            <a:pPr>
              <a:buNone/>
            </a:pPr>
            <a:endParaRPr lang="en-US" dirty="0"/>
          </a:p>
          <a:p>
            <a:pPr>
              <a:buNone/>
            </a:pPr>
            <a:r>
              <a:rPr lang="en-US" dirty="0" smtClean="0"/>
              <a:t>	To create a story</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6376216"/>
          </a:xfrm>
        </p:spPr>
        <p:txBody>
          <a:bodyPr>
            <a:normAutofit/>
          </a:bodyPr>
          <a:lstStyle/>
          <a:p>
            <a:r>
              <a:rPr lang="en-US" dirty="0" smtClean="0"/>
              <a:t>Write a Brief History of How Artists portray movement.</a:t>
            </a:r>
            <a:br>
              <a:rPr lang="en-US" dirty="0" smtClean="0"/>
            </a:br>
            <a:r>
              <a:rPr lang="en-US" dirty="0" smtClean="0"/>
              <a:t/>
            </a:r>
            <a:br>
              <a:rPr lang="en-US" dirty="0" smtClean="0"/>
            </a:br>
            <a:r>
              <a:rPr lang="en-US" dirty="0" smtClean="0"/>
              <a:t>Study specific artists, compare and contrast.</a:t>
            </a:r>
            <a:br>
              <a:rPr lang="en-US" dirty="0" smtClean="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4286256"/>
            <a:ext cx="8572560" cy="2246769"/>
          </a:xfrm>
          <a:prstGeom prst="rect">
            <a:avLst/>
          </a:prstGeom>
        </p:spPr>
        <p:txBody>
          <a:bodyPr wrap="square">
            <a:spAutoFit/>
          </a:bodyPr>
          <a:lstStyle/>
          <a:p>
            <a:r>
              <a:rPr lang="en-US" sz="2000" dirty="0" smtClean="0"/>
              <a:t>The invention of motion pictures introduced the element of movement to visual language. </a:t>
            </a:r>
            <a:r>
              <a:rPr lang="en-US" sz="2000" dirty="0" err="1" smtClean="0"/>
              <a:t>Edweard</a:t>
            </a:r>
            <a:r>
              <a:rPr lang="en-US" sz="2000" dirty="0" smtClean="0"/>
              <a:t> Muybridge has been credited for first developing the idea of taking a series of photographs that combined could be viewed as a moving picture, actually done to settle a bet as to whether all four feet of a galloping horse were ever off the ground at the same time. This first motion picture was made in 1872.</a:t>
            </a:r>
            <a:endParaRPr lang="en-US" sz="2000" dirty="0"/>
          </a:p>
        </p:txBody>
      </p:sp>
      <p:pic>
        <p:nvPicPr>
          <p:cNvPr id="3074" name="Picture 2" descr="http://www.muybridge.org/Other/Influencing-Art/Dagas-horses/287049251_HkGQV-M.jpg"/>
          <p:cNvPicPr>
            <a:picLocks noChangeAspect="1" noChangeArrowheads="1"/>
          </p:cNvPicPr>
          <p:nvPr/>
        </p:nvPicPr>
        <p:blipFill>
          <a:blip r:embed="rId2"/>
          <a:srcRect b="66666"/>
          <a:stretch>
            <a:fillRect/>
          </a:stretch>
        </p:blipFill>
        <p:spPr bwMode="auto">
          <a:xfrm>
            <a:off x="-164783" y="0"/>
            <a:ext cx="9308783" cy="414340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399032"/>
          </a:xfrm>
        </p:spPr>
        <p:txBody>
          <a:bodyPr/>
          <a:lstStyle/>
          <a:p>
            <a:r>
              <a:rPr lang="en-US" dirty="0" err="1" smtClean="0"/>
              <a:t>Edweard</a:t>
            </a:r>
            <a:r>
              <a:rPr lang="en-US" dirty="0" smtClean="0"/>
              <a:t> Muybridge.</a:t>
            </a:r>
            <a:endParaRPr lang="en-US" dirty="0"/>
          </a:p>
        </p:txBody>
      </p:sp>
      <p:sp>
        <p:nvSpPr>
          <p:cNvPr id="3" name="Vertical Text Placeholder 2"/>
          <p:cNvSpPr>
            <a:spLocks noGrp="1"/>
          </p:cNvSpPr>
          <p:nvPr>
            <p:ph type="body" orient="vert" idx="1"/>
          </p:nvPr>
        </p:nvSpPr>
        <p:spPr>
          <a:xfrm>
            <a:off x="0" y="1142984"/>
            <a:ext cx="3286116" cy="5715016"/>
          </a:xfrm>
        </p:spPr>
        <p:txBody>
          <a:bodyPr vert="horz">
            <a:normAutofit fontScale="70000" lnSpcReduction="20000"/>
          </a:bodyPr>
          <a:lstStyle/>
          <a:p>
            <a:r>
              <a:rPr lang="en-US" dirty="0" smtClean="0"/>
              <a:t>Most artists who use the idea of movement in their works will at some time resort back to the work of this photographer. </a:t>
            </a:r>
          </a:p>
          <a:p>
            <a:r>
              <a:rPr lang="en-US" dirty="0" smtClean="0"/>
              <a:t>Takes photos of the figure in action in the </a:t>
            </a:r>
            <a:r>
              <a:rPr lang="en-US" b="1" dirty="0" smtClean="0"/>
              <a:t>1880s in California</a:t>
            </a:r>
            <a:r>
              <a:rPr lang="en-US" dirty="0" smtClean="0"/>
              <a:t>.</a:t>
            </a:r>
          </a:p>
          <a:p>
            <a:r>
              <a:rPr lang="en-US" dirty="0" smtClean="0"/>
              <a:t>His book Human and animal locomotion was a major influence on the way we see and portray movement today.</a:t>
            </a:r>
          </a:p>
          <a:p>
            <a:r>
              <a:rPr lang="en-US" dirty="0"/>
              <a:t>S</a:t>
            </a:r>
            <a:r>
              <a:rPr lang="en-US" dirty="0" smtClean="0"/>
              <a:t>pelled his name in a number of ways just to confuse you!!!</a:t>
            </a:r>
            <a:endParaRPr lang="en-US" dirty="0"/>
          </a:p>
        </p:txBody>
      </p:sp>
      <p:pic>
        <p:nvPicPr>
          <p:cNvPr id="4098" name="Picture 2" descr="http://www.muybridge.org/Animal-locamotion-finished/Animal-locamotion-Vol-4/Muybridge-Plait-413/284045129_X8Sxh-M.jpg"/>
          <p:cNvPicPr>
            <a:picLocks noChangeAspect="1" noChangeArrowheads="1"/>
          </p:cNvPicPr>
          <p:nvPr/>
        </p:nvPicPr>
        <p:blipFill>
          <a:blip r:embed="rId2"/>
          <a:srcRect/>
          <a:stretch>
            <a:fillRect/>
          </a:stretch>
        </p:blipFill>
        <p:spPr bwMode="auto">
          <a:xfrm>
            <a:off x="3214678" y="1357298"/>
            <a:ext cx="5715000" cy="385762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4810" y="1000108"/>
            <a:ext cx="4643470" cy="566738"/>
          </a:xfrm>
        </p:spPr>
        <p:txBody>
          <a:bodyPr vert="horz">
            <a:noAutofit/>
          </a:bodyPr>
          <a:lstStyle/>
          <a:p>
            <a:r>
              <a:rPr lang="en-US" sz="3200" dirty="0" smtClean="0"/>
              <a:t>Marcel Duchamp, </a:t>
            </a:r>
            <a:r>
              <a:rPr lang="en-US" sz="3200" i="1" dirty="0" smtClean="0"/>
              <a:t>Nude Descending Staircase, </a:t>
            </a:r>
            <a:r>
              <a:rPr lang="en-US" sz="3200" dirty="0" smtClean="0"/>
              <a:t>1912</a:t>
            </a:r>
            <a:endParaRPr lang="en-US" sz="3200" dirty="0"/>
          </a:p>
        </p:txBody>
      </p:sp>
      <p:sp>
        <p:nvSpPr>
          <p:cNvPr id="4" name="Text Placeholder 3"/>
          <p:cNvSpPr>
            <a:spLocks noGrp="1"/>
          </p:cNvSpPr>
          <p:nvPr>
            <p:ph type="body" sz="half" idx="2"/>
          </p:nvPr>
        </p:nvSpPr>
        <p:spPr>
          <a:xfrm>
            <a:off x="4357686" y="1214422"/>
            <a:ext cx="4429156" cy="4743464"/>
          </a:xfrm>
        </p:spPr>
        <p:txBody>
          <a:bodyPr>
            <a:noAutofit/>
          </a:bodyPr>
          <a:lstStyle/>
          <a:p>
            <a:r>
              <a:rPr lang="en-US" sz="2000" dirty="0" smtClean="0"/>
              <a:t/>
            </a:r>
            <a:br>
              <a:rPr lang="en-US" sz="2000" dirty="0" smtClean="0"/>
            </a:br>
            <a:r>
              <a:rPr lang="en-US" sz="2000" dirty="0" smtClean="0"/>
              <a:t>New approaches were suggested by the multiple frame images of motion picture film, and stop action photography. Futurist painters such as </a:t>
            </a:r>
            <a:r>
              <a:rPr lang="en-US" sz="2000" dirty="0" err="1" smtClean="0"/>
              <a:t>Balla</a:t>
            </a:r>
            <a:r>
              <a:rPr lang="en-US" sz="2000" dirty="0" smtClean="0"/>
              <a:t> used these ideas to celebrate speed and movement. Marcel Duchamp's </a:t>
            </a:r>
            <a:r>
              <a:rPr lang="en-US" sz="2000" i="1" dirty="0" smtClean="0"/>
              <a:t>Nude Descending a Staircase</a:t>
            </a:r>
            <a:r>
              <a:rPr lang="en-US" sz="2000" dirty="0" smtClean="0"/>
              <a:t> also attempted to capture the entire sequence of action through "stop-action" imagery. </a:t>
            </a:r>
          </a:p>
          <a:p>
            <a:r>
              <a:rPr lang="en-US" sz="2000" dirty="0" smtClean="0"/>
              <a:t>Oil-Painting</a:t>
            </a:r>
            <a:endParaRPr lang="en-US" sz="2000" dirty="0"/>
          </a:p>
        </p:txBody>
      </p:sp>
      <p:pic>
        <p:nvPicPr>
          <p:cNvPr id="1027" name="yui_3_5_1_8_1354413407965_589" descr="duchamp2a"/>
          <p:cNvPicPr>
            <a:picLocks noChangeAspect="1" noChangeArrowheads="1"/>
          </p:cNvPicPr>
          <p:nvPr/>
        </p:nvPicPr>
        <p:blipFill>
          <a:blip r:embed="rId2"/>
          <a:srcRect/>
          <a:stretch>
            <a:fillRect/>
          </a:stretch>
        </p:blipFill>
        <p:spPr bwMode="auto">
          <a:xfrm>
            <a:off x="285720" y="214290"/>
            <a:ext cx="3646992" cy="625473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upload.wikimedia.org/wikipedia/commons/thumb/9/96/Eadweard_Muybridge_1.gif/220px-Eadweard_Muybridge_1.gif"/>
          <p:cNvPicPr>
            <a:picLocks noChangeAspect="1" noChangeArrowheads="1" noCrop="1"/>
          </p:cNvPicPr>
          <p:nvPr/>
        </p:nvPicPr>
        <p:blipFill>
          <a:blip r:embed="rId2"/>
          <a:srcRect/>
          <a:stretch>
            <a:fillRect/>
          </a:stretch>
        </p:blipFill>
        <p:spPr bwMode="auto">
          <a:xfrm>
            <a:off x="357158" y="214290"/>
            <a:ext cx="3286148" cy="5496830"/>
          </a:xfrm>
          <a:prstGeom prst="rect">
            <a:avLst/>
          </a:prstGeom>
          <a:noFill/>
        </p:spPr>
      </p:pic>
      <p:sp>
        <p:nvSpPr>
          <p:cNvPr id="3" name="Rectangle 2"/>
          <p:cNvSpPr/>
          <p:nvPr/>
        </p:nvSpPr>
        <p:spPr>
          <a:xfrm>
            <a:off x="571472" y="5715016"/>
            <a:ext cx="2643190" cy="923330"/>
          </a:xfrm>
          <a:prstGeom prst="rect">
            <a:avLst/>
          </a:prstGeom>
        </p:spPr>
        <p:txBody>
          <a:bodyPr wrap="square">
            <a:spAutoFit/>
          </a:bodyPr>
          <a:lstStyle/>
          <a:p>
            <a:r>
              <a:rPr lang="en-US" dirty="0" err="1" smtClean="0">
                <a:hlinkClick r:id="rId3" tooltip="Eadweard Muybridge"/>
              </a:rPr>
              <a:t>Eadweard</a:t>
            </a:r>
            <a:r>
              <a:rPr lang="en-US" dirty="0" smtClean="0">
                <a:hlinkClick r:id="rId3" tooltip="Eadweard Muybridge"/>
              </a:rPr>
              <a:t> Muybridge</a:t>
            </a:r>
            <a:r>
              <a:rPr lang="en-US" dirty="0" smtClean="0"/>
              <a:t>: </a:t>
            </a:r>
            <a:r>
              <a:rPr lang="en-US" i="1" dirty="0" smtClean="0"/>
              <a:t>Woman Walking Downstairs - 1887</a:t>
            </a:r>
            <a:endParaRPr lang="en-US" dirty="0"/>
          </a:p>
        </p:txBody>
      </p:sp>
      <p:pic>
        <p:nvPicPr>
          <p:cNvPr id="4" name="yui_3_5_1_8_1354413407965_589" descr="duchamp2a"/>
          <p:cNvPicPr>
            <a:picLocks noChangeAspect="1" noChangeArrowheads="1"/>
          </p:cNvPicPr>
          <p:nvPr/>
        </p:nvPicPr>
        <p:blipFill>
          <a:blip r:embed="rId4"/>
          <a:srcRect/>
          <a:stretch>
            <a:fillRect/>
          </a:stretch>
        </p:blipFill>
        <p:spPr bwMode="auto">
          <a:xfrm>
            <a:off x="5000628" y="285728"/>
            <a:ext cx="3646992" cy="625473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n-US" dirty="0" smtClean="0"/>
              <a:t>Futurism</a:t>
            </a:r>
            <a:endParaRPr lang="en-US" dirty="0"/>
          </a:p>
        </p:txBody>
      </p:sp>
      <p:sp>
        <p:nvSpPr>
          <p:cNvPr id="3" name="Rectangle 2"/>
          <p:cNvSpPr/>
          <p:nvPr/>
        </p:nvSpPr>
        <p:spPr>
          <a:xfrm>
            <a:off x="6357950" y="1428736"/>
            <a:ext cx="4572000" cy="646331"/>
          </a:xfrm>
          <a:prstGeom prst="rect">
            <a:avLst/>
          </a:prstGeom>
        </p:spPr>
        <p:txBody>
          <a:bodyPr>
            <a:spAutoFit/>
          </a:bodyPr>
          <a:lstStyle/>
          <a:p>
            <a:r>
              <a:rPr lang="it-IT" sz="3600" dirty="0" smtClean="0"/>
              <a:t>Luigi Russol.</a:t>
            </a:r>
            <a:endParaRPr lang="en-US" sz="3600" dirty="0"/>
          </a:p>
        </p:txBody>
      </p:sp>
      <p:sp>
        <p:nvSpPr>
          <p:cNvPr id="4" name="Rectangle 3"/>
          <p:cNvSpPr/>
          <p:nvPr/>
        </p:nvSpPr>
        <p:spPr>
          <a:xfrm>
            <a:off x="428596" y="857232"/>
            <a:ext cx="8286808" cy="923330"/>
          </a:xfrm>
          <a:prstGeom prst="rect">
            <a:avLst/>
          </a:prstGeom>
        </p:spPr>
        <p:txBody>
          <a:bodyPr wrap="square">
            <a:spAutoFit/>
          </a:bodyPr>
          <a:lstStyle/>
          <a:p>
            <a:r>
              <a:rPr lang="en-US" dirty="0" smtClean="0"/>
              <a:t>An art movement inspired by machines where artists wanted to portray movement. They did this by drawing objects/people in different stages of movement and linking the stages together.</a:t>
            </a:r>
            <a:endParaRPr lang="en-US" dirty="0"/>
          </a:p>
        </p:txBody>
      </p:sp>
      <p:pic>
        <p:nvPicPr>
          <p:cNvPr id="2050" name="Picture 2" descr="http://upload.wikimedia.org/wikipedia/commons/thumb/f/fe/Umberto_Boccioni_001.jpg/300px-Umberto_Boccioni_001.jpg"/>
          <p:cNvPicPr>
            <a:picLocks noChangeAspect="1" noChangeArrowheads="1"/>
          </p:cNvPicPr>
          <p:nvPr/>
        </p:nvPicPr>
        <p:blipFill>
          <a:blip r:embed="rId2"/>
          <a:srcRect/>
          <a:stretch>
            <a:fillRect/>
          </a:stretch>
        </p:blipFill>
        <p:spPr bwMode="auto">
          <a:xfrm>
            <a:off x="214283" y="1928802"/>
            <a:ext cx="3810026" cy="2286016"/>
          </a:xfrm>
          <a:prstGeom prst="rect">
            <a:avLst/>
          </a:prstGeom>
          <a:noFill/>
        </p:spPr>
      </p:pic>
      <p:sp>
        <p:nvSpPr>
          <p:cNvPr id="6" name="Rectangle 5"/>
          <p:cNvSpPr/>
          <p:nvPr/>
        </p:nvSpPr>
        <p:spPr>
          <a:xfrm>
            <a:off x="214282" y="4286256"/>
            <a:ext cx="3714776" cy="646331"/>
          </a:xfrm>
          <a:prstGeom prst="rect">
            <a:avLst/>
          </a:prstGeom>
        </p:spPr>
        <p:txBody>
          <a:bodyPr wrap="square">
            <a:spAutoFit/>
          </a:bodyPr>
          <a:lstStyle/>
          <a:p>
            <a:r>
              <a:rPr lang="it-IT" dirty="0" smtClean="0"/>
              <a:t>Umberto Boccioni,</a:t>
            </a:r>
            <a:r>
              <a:rPr lang="it-IT" i="1" dirty="0" smtClean="0"/>
              <a:t>The City Rises, </a:t>
            </a:r>
            <a:r>
              <a:rPr lang="it-IT" dirty="0" smtClean="0"/>
              <a:t>1910</a:t>
            </a:r>
            <a:endParaRPr lang="it-IT" dirty="0" smtClean="0"/>
          </a:p>
        </p:txBody>
      </p:sp>
      <p:sp>
        <p:nvSpPr>
          <p:cNvPr id="7" name="Rectangle 6"/>
          <p:cNvSpPr/>
          <p:nvPr/>
        </p:nvSpPr>
        <p:spPr>
          <a:xfrm>
            <a:off x="1857356" y="6488668"/>
            <a:ext cx="5929354" cy="369332"/>
          </a:xfrm>
          <a:prstGeom prst="rect">
            <a:avLst/>
          </a:prstGeom>
        </p:spPr>
        <p:txBody>
          <a:bodyPr wrap="square">
            <a:spAutoFit/>
          </a:bodyPr>
          <a:lstStyle/>
          <a:p>
            <a:r>
              <a:rPr lang="en-US" i="1" dirty="0" smtClean="0"/>
              <a:t>Funeral of the Anarchist </a:t>
            </a:r>
            <a:r>
              <a:rPr lang="en-US" i="1" dirty="0" err="1" smtClean="0"/>
              <a:t>Galli</a:t>
            </a:r>
            <a:r>
              <a:rPr lang="en-US" dirty="0" smtClean="0"/>
              <a:t> by Carlo </a:t>
            </a:r>
            <a:r>
              <a:rPr lang="en-US" dirty="0" err="1" smtClean="0"/>
              <a:t>Carrà</a:t>
            </a:r>
            <a:r>
              <a:rPr lang="en-US" dirty="0" smtClean="0"/>
              <a:t>, 1911</a:t>
            </a:r>
            <a:endParaRPr lang="en-US" dirty="0"/>
          </a:p>
        </p:txBody>
      </p:sp>
      <p:pic>
        <p:nvPicPr>
          <p:cNvPr id="2052" name="Picture 4" descr="File:Funeraloftheanarchistgalli.jpg"/>
          <p:cNvPicPr>
            <a:picLocks noChangeAspect="1" noChangeArrowheads="1"/>
          </p:cNvPicPr>
          <p:nvPr/>
        </p:nvPicPr>
        <p:blipFill>
          <a:blip r:embed="rId3"/>
          <a:srcRect/>
          <a:stretch>
            <a:fillRect/>
          </a:stretch>
        </p:blipFill>
        <p:spPr bwMode="auto">
          <a:xfrm>
            <a:off x="3929058" y="4286256"/>
            <a:ext cx="2862233" cy="2222757"/>
          </a:xfrm>
          <a:prstGeom prst="rect">
            <a:avLst/>
          </a:prstGeom>
          <a:noFill/>
        </p:spPr>
      </p:pic>
      <p:pic>
        <p:nvPicPr>
          <p:cNvPr id="2054" name="Picture 6" descr="http://ts4.mm.bing.net/th?id=I.4782949390681903&amp;pid=15.1"/>
          <p:cNvPicPr>
            <a:picLocks noChangeAspect="1" noChangeArrowheads="1"/>
          </p:cNvPicPr>
          <p:nvPr/>
        </p:nvPicPr>
        <p:blipFill>
          <a:blip r:embed="rId4"/>
          <a:srcRect/>
          <a:stretch>
            <a:fillRect/>
          </a:stretch>
        </p:blipFill>
        <p:spPr bwMode="auto">
          <a:xfrm>
            <a:off x="6215074" y="1571612"/>
            <a:ext cx="2543175" cy="2505076"/>
          </a:xfrm>
          <a:prstGeom prst="rect">
            <a:avLst/>
          </a:prstGeom>
          <a:noFill/>
        </p:spPr>
      </p:pic>
      <p:sp>
        <p:nvSpPr>
          <p:cNvPr id="10" name="Rectangle 9"/>
          <p:cNvSpPr/>
          <p:nvPr/>
        </p:nvSpPr>
        <p:spPr>
          <a:xfrm>
            <a:off x="6929454" y="4000504"/>
            <a:ext cx="2214546" cy="1200329"/>
          </a:xfrm>
          <a:prstGeom prst="rect">
            <a:avLst/>
          </a:prstGeom>
        </p:spPr>
        <p:txBody>
          <a:bodyPr wrap="square">
            <a:spAutoFit/>
          </a:bodyPr>
          <a:lstStyle/>
          <a:p>
            <a:r>
              <a:rPr lang="en-US" b="1" i="1" dirty="0" smtClean="0"/>
              <a:t>Luigi </a:t>
            </a:r>
            <a:r>
              <a:rPr lang="en-US" b="1" i="1" dirty="0" err="1" smtClean="0"/>
              <a:t>Russolo</a:t>
            </a:r>
            <a:r>
              <a:rPr lang="en-US" i="1" dirty="0" smtClean="0"/>
              <a:t>, Plastic Synthesis of the Actions of a Woman , 1911</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214290"/>
            <a:ext cx="4572000" cy="6278642"/>
          </a:xfrm>
          <a:prstGeom prst="rect">
            <a:avLst/>
          </a:prstGeom>
        </p:spPr>
        <p:txBody>
          <a:bodyPr>
            <a:spAutoFit/>
          </a:bodyPr>
          <a:lstStyle/>
          <a:p>
            <a:r>
              <a:rPr lang="en-US" sz="6000" b="1" dirty="0" smtClean="0"/>
              <a:t>Futurism</a:t>
            </a:r>
            <a:r>
              <a:rPr lang="en-US" sz="6000" dirty="0" smtClean="0"/>
              <a:t>:</a:t>
            </a:r>
          </a:p>
          <a:p>
            <a:r>
              <a:rPr lang="en-US" sz="1700" dirty="0" smtClean="0">
                <a:hlinkClick r:id="rId2" tooltip="Social movement"/>
              </a:rPr>
              <a:t>social movement</a:t>
            </a:r>
            <a:r>
              <a:rPr lang="en-US" sz="1700" dirty="0" smtClean="0"/>
              <a:t> </a:t>
            </a:r>
          </a:p>
          <a:p>
            <a:r>
              <a:rPr lang="en-US" sz="1700" dirty="0" smtClean="0">
                <a:hlinkClick r:id="rId3" tooltip="Italy"/>
              </a:rPr>
              <a:t>Italy</a:t>
            </a:r>
            <a:r>
              <a:rPr lang="en-US" sz="1700" dirty="0" smtClean="0"/>
              <a:t> </a:t>
            </a:r>
          </a:p>
          <a:p>
            <a:r>
              <a:rPr lang="en-US" sz="1700" dirty="0" smtClean="0"/>
              <a:t>Early 20th century. </a:t>
            </a:r>
          </a:p>
          <a:p>
            <a:endParaRPr lang="en-US" sz="1700" dirty="0" smtClean="0"/>
          </a:p>
          <a:p>
            <a:r>
              <a:rPr lang="en-US" sz="1700" dirty="0" smtClean="0"/>
              <a:t>Emphasized and glorified themes associated with contemporary concepts of the future: speed, technology, youth and violence, and objects such as the car, the airplane and the industrial city. </a:t>
            </a:r>
          </a:p>
          <a:p>
            <a:endParaRPr lang="en-US" sz="1700" dirty="0" smtClean="0">
              <a:hlinkClick r:id="rId4" tooltip="Painting"/>
            </a:endParaRPr>
          </a:p>
          <a:p>
            <a:r>
              <a:rPr lang="en-US" sz="1700" dirty="0" smtClean="0">
                <a:hlinkClick r:id="rId4" tooltip="Painting"/>
              </a:rPr>
              <a:t>Painting</a:t>
            </a:r>
            <a:r>
              <a:rPr lang="en-US" sz="1700" dirty="0" smtClean="0"/>
              <a:t>, </a:t>
            </a:r>
            <a:r>
              <a:rPr lang="en-US" sz="1700" dirty="0" smtClean="0">
                <a:hlinkClick r:id="rId5" tooltip="Sculpture"/>
              </a:rPr>
              <a:t>sculpture</a:t>
            </a:r>
            <a:r>
              <a:rPr lang="en-US" sz="1700" dirty="0" smtClean="0"/>
              <a:t>, </a:t>
            </a:r>
            <a:r>
              <a:rPr lang="en-US" sz="1700" dirty="0" smtClean="0">
                <a:hlinkClick r:id="rId6" tooltip="Ceramic art"/>
              </a:rPr>
              <a:t>ceramics</a:t>
            </a:r>
            <a:r>
              <a:rPr lang="en-US" sz="1700" dirty="0" smtClean="0"/>
              <a:t>, </a:t>
            </a:r>
            <a:r>
              <a:rPr lang="en-US" sz="1700" dirty="0" smtClean="0">
                <a:hlinkClick r:id="rId7" tooltip="Graphic design"/>
              </a:rPr>
              <a:t>graphic design</a:t>
            </a:r>
            <a:r>
              <a:rPr lang="en-US" sz="1700" dirty="0" smtClean="0"/>
              <a:t>, </a:t>
            </a:r>
            <a:r>
              <a:rPr lang="en-US" sz="1700" dirty="0" smtClean="0">
                <a:hlinkClick r:id="rId8" tooltip="Industrial design"/>
              </a:rPr>
              <a:t>industrial design</a:t>
            </a:r>
            <a:r>
              <a:rPr lang="en-US" sz="1700" dirty="0" smtClean="0"/>
              <a:t>, </a:t>
            </a:r>
            <a:r>
              <a:rPr lang="en-US" sz="1700" dirty="0" smtClean="0">
                <a:hlinkClick r:id="rId9" tooltip="Interior design"/>
              </a:rPr>
              <a:t>interior design</a:t>
            </a:r>
            <a:r>
              <a:rPr lang="en-US" sz="1700" dirty="0" smtClean="0"/>
              <a:t>, </a:t>
            </a:r>
            <a:r>
              <a:rPr lang="en-US" sz="1700" dirty="0" smtClean="0">
                <a:hlinkClick r:id="rId10" tooltip="Urban design"/>
              </a:rPr>
              <a:t>urban design</a:t>
            </a:r>
            <a:r>
              <a:rPr lang="en-US" sz="1700" dirty="0" smtClean="0"/>
              <a:t>, </a:t>
            </a:r>
            <a:r>
              <a:rPr lang="en-US" sz="1700" dirty="0" smtClean="0">
                <a:hlinkClick r:id="rId11" tooltip="Theatre"/>
              </a:rPr>
              <a:t>theatre</a:t>
            </a:r>
            <a:r>
              <a:rPr lang="en-US" sz="1700" dirty="0" smtClean="0"/>
              <a:t>, </a:t>
            </a:r>
            <a:r>
              <a:rPr lang="en-US" sz="1700" dirty="0" smtClean="0">
                <a:hlinkClick r:id="rId12" tooltip="Film"/>
              </a:rPr>
              <a:t>film</a:t>
            </a:r>
            <a:r>
              <a:rPr lang="en-US" sz="1700" dirty="0" smtClean="0"/>
              <a:t>, </a:t>
            </a:r>
            <a:r>
              <a:rPr lang="en-US" sz="1700" dirty="0" smtClean="0">
                <a:hlinkClick r:id="rId13" tooltip="Fashion"/>
              </a:rPr>
              <a:t>fashion</a:t>
            </a:r>
            <a:r>
              <a:rPr lang="en-US" sz="1700" dirty="0" smtClean="0"/>
              <a:t>, </a:t>
            </a:r>
            <a:r>
              <a:rPr lang="en-US" sz="1700" dirty="0" smtClean="0">
                <a:hlinkClick r:id="rId14" tooltip="Textiles"/>
              </a:rPr>
              <a:t>textiles</a:t>
            </a:r>
            <a:r>
              <a:rPr lang="en-US" sz="1700" dirty="0" smtClean="0"/>
              <a:t>, </a:t>
            </a:r>
            <a:r>
              <a:rPr lang="en-US" sz="1700" dirty="0" smtClean="0">
                <a:hlinkClick r:id="rId15" tooltip="Literature"/>
              </a:rPr>
              <a:t>literature</a:t>
            </a:r>
            <a:r>
              <a:rPr lang="en-US" sz="1700" dirty="0" smtClean="0"/>
              <a:t>, </a:t>
            </a:r>
            <a:r>
              <a:rPr lang="en-US" sz="1700" dirty="0" smtClean="0">
                <a:hlinkClick r:id="rId16" tooltip="Music"/>
              </a:rPr>
              <a:t>music</a:t>
            </a:r>
            <a:r>
              <a:rPr lang="en-US" sz="1700" dirty="0" smtClean="0"/>
              <a:t>, </a:t>
            </a:r>
            <a:r>
              <a:rPr lang="en-US" sz="1700" dirty="0" smtClean="0">
                <a:hlinkClick r:id="rId17" tooltip="Architecture"/>
              </a:rPr>
              <a:t>architecture</a:t>
            </a:r>
            <a:r>
              <a:rPr lang="en-US" sz="1700" dirty="0" smtClean="0"/>
              <a:t> and even </a:t>
            </a:r>
            <a:r>
              <a:rPr lang="en-US" sz="1700" dirty="0" smtClean="0">
                <a:hlinkClick r:id="rId18" tooltip="Futurist meals"/>
              </a:rPr>
              <a:t>gastronomy</a:t>
            </a:r>
            <a:r>
              <a:rPr lang="en-US" sz="1700" dirty="0" smtClean="0"/>
              <a:t>. </a:t>
            </a:r>
          </a:p>
          <a:p>
            <a:endParaRPr lang="en-US" sz="1700" dirty="0" smtClean="0"/>
          </a:p>
          <a:p>
            <a:r>
              <a:rPr lang="en-US" sz="1700" dirty="0" smtClean="0"/>
              <a:t>Futurism influenced art movements such as </a:t>
            </a:r>
            <a:r>
              <a:rPr lang="en-US" sz="1700" dirty="0" smtClean="0">
                <a:hlinkClick r:id="rId19" tooltip="Art Deco"/>
              </a:rPr>
              <a:t>Art Deco</a:t>
            </a:r>
            <a:r>
              <a:rPr lang="en-US" sz="1700" dirty="0" smtClean="0"/>
              <a:t>, </a:t>
            </a:r>
            <a:r>
              <a:rPr lang="en-US" sz="1700" dirty="0" smtClean="0">
                <a:hlinkClick r:id="rId20" tooltip="Constructivism (art)"/>
              </a:rPr>
              <a:t>Constructivism</a:t>
            </a:r>
            <a:r>
              <a:rPr lang="en-US" sz="1700" dirty="0" smtClean="0"/>
              <a:t>, </a:t>
            </a:r>
            <a:r>
              <a:rPr lang="en-US" sz="1700" dirty="0" smtClean="0">
                <a:hlinkClick r:id="rId21" tooltip="Surrealism"/>
              </a:rPr>
              <a:t>Surrealism</a:t>
            </a:r>
            <a:r>
              <a:rPr lang="en-US" sz="1700" dirty="0" smtClean="0"/>
              <a:t>, </a:t>
            </a:r>
            <a:r>
              <a:rPr lang="en-US" sz="1700" dirty="0" smtClean="0">
                <a:hlinkClick r:id="rId22" tooltip="Dada"/>
              </a:rPr>
              <a:t>Dada</a:t>
            </a:r>
            <a:r>
              <a:rPr lang="en-US" sz="1700" dirty="0" smtClean="0"/>
              <a:t>, and to a greater degree, </a:t>
            </a:r>
            <a:r>
              <a:rPr lang="en-US" sz="1700" dirty="0" err="1" smtClean="0">
                <a:hlinkClick r:id="rId23" tooltip="Precisionism"/>
              </a:rPr>
              <a:t>Precisionism</a:t>
            </a:r>
            <a:r>
              <a:rPr lang="en-US" sz="1700" dirty="0" smtClean="0"/>
              <a:t>, </a:t>
            </a:r>
            <a:r>
              <a:rPr lang="en-US" sz="1700" dirty="0" err="1" smtClean="0">
                <a:hlinkClick r:id="rId24" tooltip="Rayonism"/>
              </a:rPr>
              <a:t>Rayonism</a:t>
            </a:r>
            <a:r>
              <a:rPr lang="en-US" sz="1700" dirty="0" smtClean="0"/>
              <a:t>, and </a:t>
            </a:r>
            <a:r>
              <a:rPr lang="en-US" sz="1700" dirty="0" err="1" smtClean="0">
                <a:hlinkClick r:id="rId25" tooltip="Vorticism"/>
              </a:rPr>
              <a:t>Vorticism</a:t>
            </a:r>
            <a:r>
              <a:rPr lang="en-US" sz="1700" dirty="0" smtClean="0"/>
              <a:t>.</a:t>
            </a:r>
            <a:endParaRPr lang="en-US" sz="1700" dirty="0"/>
          </a:p>
        </p:txBody>
      </p:sp>
      <p:sp>
        <p:nvSpPr>
          <p:cNvPr id="3" name="Rectangle 2"/>
          <p:cNvSpPr/>
          <p:nvPr/>
        </p:nvSpPr>
        <p:spPr>
          <a:xfrm>
            <a:off x="4572000" y="5934670"/>
            <a:ext cx="4572000" cy="923330"/>
          </a:xfrm>
          <a:prstGeom prst="rect">
            <a:avLst/>
          </a:prstGeom>
        </p:spPr>
        <p:txBody>
          <a:bodyPr>
            <a:spAutoFit/>
          </a:bodyPr>
          <a:lstStyle/>
          <a:p>
            <a:r>
              <a:rPr lang="en-US" dirty="0" smtClean="0"/>
              <a:t>Boccioni's sculpture, </a:t>
            </a:r>
            <a:r>
              <a:rPr lang="en-US" i="1" dirty="0" smtClean="0">
                <a:hlinkClick r:id="rId26" tooltip="Unique Forms of Continuity in Space"/>
              </a:rPr>
              <a:t>Unique Forms of Continuity in Space</a:t>
            </a:r>
            <a:r>
              <a:rPr lang="en-US" dirty="0" smtClean="0"/>
              <a:t>, and </a:t>
            </a:r>
            <a:r>
              <a:rPr lang="en-US" dirty="0" err="1" smtClean="0"/>
              <a:t>Balla's</a:t>
            </a:r>
            <a:r>
              <a:rPr lang="en-US" dirty="0" smtClean="0"/>
              <a:t> painting, </a:t>
            </a:r>
            <a:r>
              <a:rPr lang="en-US" i="1" dirty="0" smtClean="0"/>
              <a:t>Abstract Speed + Sound, 1913</a:t>
            </a:r>
            <a:endParaRPr lang="en-US" dirty="0"/>
          </a:p>
        </p:txBody>
      </p:sp>
      <p:pic>
        <p:nvPicPr>
          <p:cNvPr id="20482" name="Picture 2" descr="http://upload.wikimedia.org/wikipedia/commons/thumb/f/fd/%27Unique_Forms_of_Continuity_in_Space%27%2C_1913_bronze_by_Umberto_Boccioni.jpg/220px-%27Unique_Forms_of_Continuity_in_Space%27%2C_1913_bronze_by_Umberto_Boccioni.jpg"/>
          <p:cNvPicPr>
            <a:picLocks noChangeAspect="1" noChangeArrowheads="1"/>
          </p:cNvPicPr>
          <p:nvPr/>
        </p:nvPicPr>
        <p:blipFill>
          <a:blip r:embed="rId27"/>
          <a:srcRect/>
          <a:stretch>
            <a:fillRect/>
          </a:stretch>
        </p:blipFill>
        <p:spPr bwMode="auto">
          <a:xfrm>
            <a:off x="4781434" y="714356"/>
            <a:ext cx="3957768" cy="492922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8604"/>
            <a:ext cx="8286776" cy="1143000"/>
          </a:xfrm>
        </p:spPr>
        <p:txBody>
          <a:bodyPr>
            <a:noAutofit/>
          </a:bodyPr>
          <a:lstStyle/>
          <a:p>
            <a:pPr algn="l"/>
            <a:r>
              <a:rPr lang="en-US" sz="2400" b="1" dirty="0" smtClean="0"/>
              <a:t>Olympic Track and Field</a:t>
            </a:r>
            <a:r>
              <a:rPr lang="en-US" sz="2400" dirty="0" smtClean="0"/>
              <a:t/>
            </a:r>
            <a:br>
              <a:rPr lang="en-US" sz="2400" dirty="0" smtClean="0"/>
            </a:br>
            <a:r>
              <a:rPr lang="en-US" sz="2400" dirty="0" smtClean="0"/>
              <a:t>By Michael C. </a:t>
            </a:r>
            <a:r>
              <a:rPr lang="en-US" sz="2400" dirty="0" err="1" smtClean="0"/>
              <a:t>Dudash</a:t>
            </a:r>
            <a:r>
              <a:rPr lang="en-US" sz="2400" dirty="0" smtClean="0"/>
              <a:t> </a:t>
            </a:r>
            <a:br>
              <a:rPr lang="en-US" sz="2400" dirty="0" smtClean="0"/>
            </a:br>
            <a:r>
              <a:rPr lang="en-US" sz="2400" dirty="0" smtClean="0"/>
              <a:t>71 x 56 cm</a:t>
            </a:r>
            <a:br>
              <a:rPr lang="en-US" sz="2400" dirty="0" smtClean="0"/>
            </a:br>
            <a:r>
              <a:rPr lang="en-US" sz="2400" dirty="0" smtClean="0"/>
              <a:t> </a:t>
            </a:r>
            <a:br>
              <a:rPr lang="en-US" sz="2400" dirty="0" smtClean="0"/>
            </a:br>
            <a:endParaRPr lang="en-US" sz="2400" dirty="0"/>
          </a:p>
        </p:txBody>
      </p:sp>
      <p:pic>
        <p:nvPicPr>
          <p:cNvPr id="19458" name="Picture 2" descr="http://imagecache5d.art.com/Crop/cropwm.jpg?img=-16-1646-5M2GD00Z&amp;x=0&amp;y=0&amp;w=1000&amp;h=1000&amp;size=2&amp;maxw=1257&amp;maxh=582&amp;q=100"/>
          <p:cNvPicPr>
            <a:picLocks noChangeAspect="1" noChangeArrowheads="1"/>
          </p:cNvPicPr>
          <p:nvPr/>
        </p:nvPicPr>
        <p:blipFill>
          <a:blip r:embed="rId2"/>
          <a:srcRect/>
          <a:stretch>
            <a:fillRect/>
          </a:stretch>
        </p:blipFill>
        <p:spPr bwMode="auto">
          <a:xfrm>
            <a:off x="2038350" y="1314449"/>
            <a:ext cx="7105650" cy="554355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86190"/>
            <a:ext cx="5214942" cy="566738"/>
          </a:xfrm>
        </p:spPr>
        <p:txBody>
          <a:bodyPr vert="horz">
            <a:normAutofit fontScale="90000"/>
          </a:bodyPr>
          <a:lstStyle/>
          <a:p>
            <a:r>
              <a:rPr lang="en-US" dirty="0" smtClean="0"/>
              <a:t> </a:t>
            </a:r>
            <a:r>
              <a:rPr lang="en-US" dirty="0" smtClean="0">
                <a:hlinkClick r:id="rId2" tooltip="w:Wyndham Lewis"/>
              </a:rPr>
              <a:t>Wyndham Lewis</a:t>
            </a:r>
            <a:r>
              <a:rPr lang="en-US" dirty="0" smtClean="0"/>
              <a:t> and friends. This edition included an article by </a:t>
            </a:r>
            <a:r>
              <a:rPr lang="en-US" dirty="0" smtClean="0">
                <a:hlinkClick r:id="rId3" tooltip="w:Henri Gaudier-Brzeska"/>
              </a:rPr>
              <a:t>Henri Gaudier-</a:t>
            </a:r>
            <a:r>
              <a:rPr lang="en-US" dirty="0" err="1" smtClean="0">
                <a:hlinkClick r:id="rId3" tooltip="w:Henri Gaudier-Brzeska"/>
              </a:rPr>
              <a:t>Brzeska</a:t>
            </a:r>
            <a:r>
              <a:rPr lang="en-US" dirty="0" smtClean="0"/>
              <a:t> written and submitted from the trenches of </a:t>
            </a:r>
            <a:r>
              <a:rPr lang="en-US" dirty="0" smtClean="0">
                <a:hlinkClick r:id="rId4" tooltip="WWI"/>
              </a:rPr>
              <a:t>WWI</a:t>
            </a:r>
            <a:r>
              <a:rPr lang="en-US" dirty="0" smtClean="0"/>
              <a:t>. </a:t>
            </a:r>
            <a:r>
              <a:rPr lang="en-US" dirty="0"/>
              <a:t>Date</a:t>
            </a:r>
            <a:r>
              <a:rPr lang="en-US" dirty="0" smtClean="0"/>
              <a:t> 1915 (publication)</a:t>
            </a:r>
            <a:endParaRPr lang="en-US" dirty="0"/>
          </a:p>
        </p:txBody>
      </p:sp>
      <p:sp>
        <p:nvSpPr>
          <p:cNvPr id="4" name="Text Placeholder 3"/>
          <p:cNvSpPr>
            <a:spLocks noGrp="1"/>
          </p:cNvSpPr>
          <p:nvPr>
            <p:ph type="body" sz="half" idx="2"/>
          </p:nvPr>
        </p:nvSpPr>
        <p:spPr>
          <a:xfrm>
            <a:off x="0" y="5367338"/>
            <a:ext cx="8858280" cy="804862"/>
          </a:xfrm>
        </p:spPr>
        <p:txBody>
          <a:bodyPr>
            <a:noAutofit/>
          </a:bodyPr>
          <a:lstStyle/>
          <a:p>
            <a:r>
              <a:rPr lang="en-US" sz="2800" dirty="0" smtClean="0"/>
              <a:t>The cover of the last edition of </a:t>
            </a:r>
            <a:r>
              <a:rPr lang="en-US" sz="2800" i="1" dirty="0" smtClean="0">
                <a:hlinkClick r:id="rId5" tooltip="BLAST (magazine)"/>
              </a:rPr>
              <a:t>BLAST</a:t>
            </a:r>
            <a:r>
              <a:rPr lang="en-US" sz="2800" dirty="0" smtClean="0"/>
              <a:t>, the </a:t>
            </a:r>
            <a:r>
              <a:rPr lang="en-US" sz="2800" dirty="0" smtClean="0">
                <a:hlinkClick r:id="rId6" tooltip="Literary magazine"/>
              </a:rPr>
              <a:t>literary magazine</a:t>
            </a:r>
            <a:r>
              <a:rPr lang="en-US" sz="2800" dirty="0" smtClean="0"/>
              <a:t> of the British </a:t>
            </a:r>
            <a:r>
              <a:rPr lang="en-US" sz="2800" dirty="0" err="1" smtClean="0">
                <a:hlinkClick r:id="rId7" tooltip="Vorticist"/>
              </a:rPr>
              <a:t>Vorticist</a:t>
            </a:r>
            <a:r>
              <a:rPr lang="en-US" sz="2800" dirty="0" smtClean="0"/>
              <a:t> movement, a movement heavily influenced by Futurism</a:t>
            </a:r>
            <a:endParaRPr lang="en-US" sz="2800" dirty="0"/>
          </a:p>
        </p:txBody>
      </p:sp>
      <p:pic>
        <p:nvPicPr>
          <p:cNvPr id="21506" name="Picture 2" descr="http://upload.wikimedia.org/wikipedia/commons/thumb/4/45/Blast2.jpg/220px-Blast2.jpg"/>
          <p:cNvPicPr>
            <a:picLocks noChangeAspect="1" noChangeArrowheads="1"/>
          </p:cNvPicPr>
          <p:nvPr/>
        </p:nvPicPr>
        <p:blipFill>
          <a:blip r:embed="rId8"/>
          <a:srcRect/>
          <a:stretch>
            <a:fillRect/>
          </a:stretch>
        </p:blipFill>
        <p:spPr bwMode="auto">
          <a:xfrm>
            <a:off x="5143504" y="357166"/>
            <a:ext cx="3500462" cy="443922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91</TotalTime>
  <Words>623</Words>
  <Application>Microsoft Office PowerPoint</Application>
  <PresentationFormat>On-screen Show (4:3)</PresentationFormat>
  <Paragraphs>44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Verve</vt:lpstr>
      <vt:lpstr>MOVEMENT WITHIN ART</vt:lpstr>
      <vt:lpstr>Slide 2</vt:lpstr>
      <vt:lpstr>Edweard Muybridge.</vt:lpstr>
      <vt:lpstr>Marcel Duchamp, Nude Descending Staircase, 1912</vt:lpstr>
      <vt:lpstr>Slide 5</vt:lpstr>
      <vt:lpstr>Futurism</vt:lpstr>
      <vt:lpstr>Slide 7</vt:lpstr>
      <vt:lpstr>Olympic Track and Field By Michael C. Dudash  71 x 56 cm   </vt:lpstr>
      <vt:lpstr> Wyndham Lewis and friends. This edition included an article by Henri Gaudier-Brzeska written and submitted from the trenches of WWI. Date 1915 (publication)</vt:lpstr>
      <vt:lpstr>Alexander Calder began to create sculptures that actually moved, which he called mobiles. Subsequently many artists have used movement involving mechanical or electronic means that bridged the worlds of art and engineering.</vt:lpstr>
      <vt:lpstr>Compositional Movement - Static</vt:lpstr>
      <vt:lpstr>Composition Movement - dynamic</vt:lpstr>
      <vt:lpstr>http://char.txa.cornell.edu/language/element/move/move.htm</vt:lpstr>
      <vt:lpstr>WHY DO ARTISTS WANT TO SHOW MOVEMENT??</vt:lpstr>
      <vt:lpstr>Which phrase best describes why artists use movement in their artwork? </vt:lpstr>
      <vt:lpstr>Write a Brief History of How Artists portray movement.  Study specific artists, compare and contrast. </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MOVEMENT WITHIN ART</dc:title>
  <dc:creator>kbrand</dc:creator>
  <cp:lastModifiedBy>kbrand</cp:lastModifiedBy>
  <cp:revision>1</cp:revision>
  <dcterms:created xsi:type="dcterms:W3CDTF">2012-12-02T03:36:57Z</dcterms:created>
  <dcterms:modified xsi:type="dcterms:W3CDTF">2012-12-02T05:08:00Z</dcterms:modified>
</cp:coreProperties>
</file>