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8"/>
  </p:notesMasterIdLst>
  <p:sldIdLst>
    <p:sldId id="256" r:id="rId2"/>
    <p:sldId id="257" r:id="rId3"/>
    <p:sldId id="258" r:id="rId4"/>
    <p:sldId id="259" r:id="rId5"/>
    <p:sldId id="260" r:id="rId6"/>
    <p:sldId id="261" r:id="rId7"/>
    <p:sldId id="262" r:id="rId8"/>
    <p:sldId id="263" r:id="rId9"/>
    <p:sldId id="292" r:id="rId10"/>
    <p:sldId id="264" r:id="rId11"/>
    <p:sldId id="265" r:id="rId12"/>
    <p:sldId id="266" r:id="rId13"/>
    <p:sldId id="267" r:id="rId14"/>
    <p:sldId id="268" r:id="rId15"/>
    <p:sldId id="293" r:id="rId16"/>
    <p:sldId id="294"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4" d="100"/>
          <a:sy n="74" d="100"/>
        </p:scale>
        <p:origin x="-1280"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AF2151-5E49-084B-A00C-FD5D74C48B30}" type="datetimeFigureOut">
              <a:rPr lang="en-US" smtClean="0"/>
              <a:t>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B50D70-8717-014F-833D-28EF9E9FD704}" type="slidenum">
              <a:rPr lang="en-US" smtClean="0"/>
              <a:t>‹#›</a:t>
            </a:fld>
            <a:endParaRPr lang="en-US"/>
          </a:p>
        </p:txBody>
      </p:sp>
    </p:spTree>
    <p:extLst>
      <p:ext uri="{BB962C8B-B14F-4D97-AF65-F5344CB8AC3E}">
        <p14:creationId xmlns:p14="http://schemas.microsoft.com/office/powerpoint/2010/main" val="8892723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09A316-BE8E-DA40-BE7F-59B76D8F098E}" type="slidenum">
              <a:rPr lang="en-US"/>
              <a:pPr/>
              <a:t>15</a:t>
            </a:fld>
            <a:endParaRPr lang="en-US"/>
          </a:p>
        </p:txBody>
      </p:sp>
      <p:sp>
        <p:nvSpPr>
          <p:cNvPr id="16386"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6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702A65-43C0-D845-BDE3-2758A1CFF93E}" type="slidenum">
              <a:rPr lang="en-US"/>
              <a:pPr/>
              <a:t>16</a:t>
            </a:fld>
            <a:endParaRPr lang="en-US"/>
          </a:p>
        </p:txBody>
      </p:sp>
      <p:sp>
        <p:nvSpPr>
          <p:cNvPr id="17410"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741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38749E57-7C96-2F46-925A-CC16B4F171D2}" type="datetimeFigureOut">
              <a:rPr lang="en-US" smtClean="0"/>
              <a:t>4/20/14</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0131B420-1491-7D4C-84E9-BF972CC4F969}" type="slidenum">
              <a:rPr lang="en-US" smtClean="0"/>
              <a:t>‹#›</a:t>
            </a:fld>
            <a:endParaRPr lang="en-US"/>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749E57-7C96-2F46-925A-CC16B4F171D2}" type="datetimeFigureOut">
              <a:rPr lang="en-US" smtClean="0"/>
              <a:t>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31B420-1491-7D4C-84E9-BF972CC4F96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8749E57-7C96-2F46-925A-CC16B4F171D2}" type="datetimeFigureOut">
              <a:rPr lang="en-US" smtClean="0"/>
              <a:t>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31B420-1491-7D4C-84E9-BF972CC4F96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749E57-7C96-2F46-925A-CC16B4F171D2}" type="datetimeFigureOut">
              <a:rPr lang="en-US" smtClean="0"/>
              <a:t>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31B420-1491-7D4C-84E9-BF972CC4F96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38749E57-7C96-2F46-925A-CC16B4F171D2}" type="datetimeFigureOut">
              <a:rPr lang="en-US" smtClean="0"/>
              <a:t>4/20/14</a:t>
            </a:fld>
            <a:endParaRPr lang="en-US"/>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31B420-1491-7D4C-84E9-BF972CC4F969}" type="slidenum">
              <a:rPr lang="en-US" smtClean="0"/>
              <a:t>‹#›</a:t>
            </a:fld>
            <a:endParaRPr lang="en-US"/>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8749E57-7C96-2F46-925A-CC16B4F171D2}" type="datetimeFigureOut">
              <a:rPr lang="en-US" smtClean="0"/>
              <a:t>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31B420-1491-7D4C-84E9-BF972CC4F96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8749E57-7C96-2F46-925A-CC16B4F171D2}" type="datetimeFigureOut">
              <a:rPr lang="en-US" smtClean="0"/>
              <a:t>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31B420-1491-7D4C-84E9-BF972CC4F96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8749E57-7C96-2F46-925A-CC16B4F171D2}" type="datetimeFigureOut">
              <a:rPr lang="en-US" smtClean="0"/>
              <a:t>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31B420-1491-7D4C-84E9-BF972CC4F96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38749E57-7C96-2F46-925A-CC16B4F171D2}" type="datetimeFigureOut">
              <a:rPr lang="en-US" smtClean="0"/>
              <a:t>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31B420-1491-7D4C-84E9-BF972CC4F96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8749E57-7C96-2F46-925A-CC16B4F171D2}" type="datetimeFigureOut">
              <a:rPr lang="en-US" smtClean="0"/>
              <a:t>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31B420-1491-7D4C-84E9-BF972CC4F969}" type="slidenum">
              <a:rPr lang="en-US" smtClean="0"/>
              <a:t>‹#›</a:t>
            </a:fld>
            <a:endParaRPr lang="en-US"/>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5" name="Date Placeholder 4"/>
          <p:cNvSpPr>
            <a:spLocks noGrp="1"/>
          </p:cNvSpPr>
          <p:nvPr>
            <p:ph type="dt" sz="half" idx="10"/>
          </p:nvPr>
        </p:nvSpPr>
        <p:spPr/>
        <p:txBody>
          <a:bodyPr/>
          <a:lstStyle/>
          <a:p>
            <a:fld id="{38749E57-7C96-2F46-925A-CC16B4F171D2}" type="datetimeFigureOut">
              <a:rPr lang="en-US" smtClean="0"/>
              <a:t>4/20/14</a:t>
            </a:fld>
            <a:endParaRPr lang="en-US"/>
          </a:p>
        </p:txBody>
      </p:sp>
      <p:sp>
        <p:nvSpPr>
          <p:cNvPr id="7" name="Slide Number Placeholder 6"/>
          <p:cNvSpPr>
            <a:spLocks noGrp="1"/>
          </p:cNvSpPr>
          <p:nvPr>
            <p:ph type="sldNum" sz="quarter" idx="12"/>
          </p:nvPr>
        </p:nvSpPr>
        <p:spPr/>
        <p:txBody>
          <a:bodyPr/>
          <a:lstStyle/>
          <a:p>
            <a:fld id="{0131B420-1491-7D4C-84E9-BF972CC4F969}" type="slidenum">
              <a:rPr lang="en-US" smtClean="0"/>
              <a:t>‹#›</a:t>
            </a:fld>
            <a:endParaRPr lang="en-US"/>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38749E57-7C96-2F46-925A-CC16B4F171D2}" type="datetimeFigureOut">
              <a:rPr lang="en-US" smtClean="0"/>
              <a:t>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0131B420-1491-7D4C-84E9-BF972CC4F969}" type="slidenum">
              <a:rPr lang="en-US" smtClean="0"/>
              <a:t>‹#›</a:t>
            </a:fld>
            <a:endParaRPr lang="en-US"/>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oogle.co.th/url?sa=i&amp;rct=j&amp;q=&amp;esrc=s&amp;source=images&amp;cd=&amp;cad=rja&amp;docid=XorMXcqrO69i0M&amp;tbnid=KErol0QypkwjoM:&amp;ved=0CAMQjhw&amp;url=http://www.hallmarkgallery.com/gal/artist/Yaacov-Agam-11.html&amp;ei=yi8TU7i3LOaViQe4sIHICA&amp;bvm=bv.62286460,d.dGI&amp;psig=AFQjCNEC5dNdtq7YETk0TKdK87QY0YChnQ&amp;ust=1393852725222635" TargetMode="Externa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3.png"/><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42805" y="4648200"/>
            <a:ext cx="6553200" cy="620254"/>
          </a:xfrm>
        </p:spPr>
        <p:txBody>
          <a:bodyPr>
            <a:normAutofit fontScale="62500" lnSpcReduction="20000"/>
          </a:bodyPr>
          <a:lstStyle/>
          <a:p>
            <a:r>
              <a:rPr lang="en-US" dirty="0"/>
              <a:t>“Kinetic art was created by artists who pushed the boundaries of traditional, static art forms to introduce visual experiences that would engage the audience and profoundly change the course of modern </a:t>
            </a:r>
            <a:r>
              <a:rPr lang="en-US" dirty="0" smtClean="0"/>
              <a:t>art”. </a:t>
            </a:r>
            <a:r>
              <a:rPr lang="en-US" dirty="0"/>
              <a:t>–Theo Jansen</a:t>
            </a:r>
          </a:p>
        </p:txBody>
      </p:sp>
      <p:sp>
        <p:nvSpPr>
          <p:cNvPr id="2" name="Title 1"/>
          <p:cNvSpPr>
            <a:spLocks noGrp="1"/>
          </p:cNvSpPr>
          <p:nvPr>
            <p:ph type="ctrTitle"/>
          </p:nvPr>
        </p:nvSpPr>
        <p:spPr>
          <a:xfrm>
            <a:off x="642805" y="3227033"/>
            <a:ext cx="6629400" cy="1219201"/>
          </a:xfrm>
        </p:spPr>
        <p:txBody>
          <a:bodyPr/>
          <a:lstStyle/>
          <a:p>
            <a:r>
              <a:rPr lang="en-US" dirty="0" smtClean="0"/>
              <a:t>A History of Kinetic Art</a:t>
            </a:r>
            <a:endParaRPr lang="en-US" dirty="0"/>
          </a:p>
        </p:txBody>
      </p:sp>
      <p:sp>
        <p:nvSpPr>
          <p:cNvPr id="4" name="Rectangle 3"/>
          <p:cNvSpPr/>
          <p:nvPr/>
        </p:nvSpPr>
        <p:spPr>
          <a:xfrm>
            <a:off x="1613395" y="6190725"/>
            <a:ext cx="6659543" cy="369332"/>
          </a:xfrm>
          <a:prstGeom prst="rect">
            <a:avLst/>
          </a:prstGeom>
        </p:spPr>
        <p:txBody>
          <a:bodyPr wrap="square">
            <a:spAutoFit/>
          </a:bodyPr>
          <a:lstStyle/>
          <a:p>
            <a:r>
              <a:rPr lang="en-US" dirty="0" smtClean="0"/>
              <a:t>http://</a:t>
            </a:r>
            <a:r>
              <a:rPr lang="en-US" dirty="0" err="1" smtClean="0"/>
              <a:t>intlkineticartevent.org</a:t>
            </a:r>
            <a:r>
              <a:rPr lang="en-US" dirty="0" smtClean="0"/>
              <a:t>/?</a:t>
            </a:r>
            <a:r>
              <a:rPr lang="en-US" dirty="0" err="1" smtClean="0"/>
              <a:t>page_id</a:t>
            </a:r>
            <a:r>
              <a:rPr lang="en-US" dirty="0" smtClean="0"/>
              <a:t>=107</a:t>
            </a:r>
            <a:endParaRPr lang="en-US" dirty="0"/>
          </a:p>
        </p:txBody>
      </p:sp>
    </p:spTree>
    <p:extLst>
      <p:ext uri="{BB962C8B-B14F-4D97-AF65-F5344CB8AC3E}">
        <p14:creationId xmlns:p14="http://schemas.microsoft.com/office/powerpoint/2010/main" val="532214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The art form flourished for a decade, but because of the popularity of the Op art movement, many artists lost interest.</a:t>
            </a:r>
          </a:p>
        </p:txBody>
      </p:sp>
      <p:pic>
        <p:nvPicPr>
          <p:cNvPr id="4" name="Picture 3"/>
          <p:cNvPicPr>
            <a:picLocks noChangeAspect="1"/>
          </p:cNvPicPr>
          <p:nvPr/>
        </p:nvPicPr>
        <p:blipFill>
          <a:blip r:embed="rId2"/>
          <a:stretch>
            <a:fillRect/>
          </a:stretch>
        </p:blipFill>
        <p:spPr>
          <a:xfrm>
            <a:off x="284811" y="2096847"/>
            <a:ext cx="3577038" cy="3577038"/>
          </a:xfrm>
          <a:prstGeom prst="rect">
            <a:avLst/>
          </a:prstGeom>
        </p:spPr>
      </p:pic>
      <p:pic>
        <p:nvPicPr>
          <p:cNvPr id="5" name="Picture 4"/>
          <p:cNvPicPr>
            <a:picLocks noChangeAspect="1"/>
          </p:cNvPicPr>
          <p:nvPr/>
        </p:nvPicPr>
        <p:blipFill>
          <a:blip r:embed="rId3"/>
          <a:stretch>
            <a:fillRect/>
          </a:stretch>
        </p:blipFill>
        <p:spPr>
          <a:xfrm>
            <a:off x="3999158" y="2096847"/>
            <a:ext cx="5144841" cy="3858631"/>
          </a:xfrm>
          <a:prstGeom prst="rect">
            <a:avLst/>
          </a:prstGeom>
        </p:spPr>
      </p:pic>
    </p:spTree>
    <p:extLst>
      <p:ext uri="{BB962C8B-B14F-4D97-AF65-F5344CB8AC3E}">
        <p14:creationId xmlns:p14="http://schemas.microsoft.com/office/powerpoint/2010/main" val="476161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 1955, however, Kinetic Art became an international trend followed by artists such as </a:t>
            </a:r>
            <a:r>
              <a:rPr lang="en-US" dirty="0" smtClean="0"/>
              <a:t>…</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445688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128" y="13744"/>
            <a:ext cx="8260672" cy="823732"/>
          </a:xfrm>
        </p:spPr>
        <p:txBody>
          <a:bodyPr>
            <a:normAutofit/>
          </a:bodyPr>
          <a:lstStyle/>
          <a:p>
            <a:r>
              <a:rPr lang="sk-SK" dirty="0"/>
              <a:t>Jesús-Rafael Soto</a:t>
            </a:r>
            <a:endParaRPr lang="en-US" dirty="0"/>
          </a:p>
        </p:txBody>
      </p:sp>
      <p:pic>
        <p:nvPicPr>
          <p:cNvPr id="8" name="Picture 7"/>
          <p:cNvPicPr>
            <a:picLocks noChangeAspect="1"/>
          </p:cNvPicPr>
          <p:nvPr/>
        </p:nvPicPr>
        <p:blipFill>
          <a:blip r:embed="rId2"/>
          <a:stretch>
            <a:fillRect/>
          </a:stretch>
        </p:blipFill>
        <p:spPr>
          <a:xfrm>
            <a:off x="426128" y="1447799"/>
            <a:ext cx="3329267" cy="5275247"/>
          </a:xfrm>
          <a:prstGeom prst="rect">
            <a:avLst/>
          </a:prstGeom>
        </p:spPr>
      </p:pic>
      <p:sp>
        <p:nvSpPr>
          <p:cNvPr id="9" name="Rectangle 8"/>
          <p:cNvSpPr/>
          <p:nvPr/>
        </p:nvSpPr>
        <p:spPr>
          <a:xfrm>
            <a:off x="65183" y="837475"/>
            <a:ext cx="4998129" cy="646331"/>
          </a:xfrm>
          <a:prstGeom prst="rect">
            <a:avLst/>
          </a:prstGeom>
        </p:spPr>
        <p:txBody>
          <a:bodyPr wrap="square">
            <a:spAutoFit/>
          </a:bodyPr>
          <a:lstStyle/>
          <a:p>
            <a:r>
              <a:rPr lang="es-ES_tradnl" dirty="0" smtClean="0"/>
              <a:t>Dos </a:t>
            </a:r>
            <a:r>
              <a:rPr lang="es-ES_tradnl" dirty="0" err="1" smtClean="0"/>
              <a:t>sonas</a:t>
            </a:r>
            <a:r>
              <a:rPr lang="es-ES_tradnl" dirty="0" smtClean="0"/>
              <a:t> de Color, 1999. </a:t>
            </a:r>
            <a:r>
              <a:rPr lang="es-ES_tradnl" dirty="0" err="1" smtClean="0"/>
              <a:t>Paint</a:t>
            </a:r>
            <a:r>
              <a:rPr lang="es-ES_tradnl" dirty="0" smtClean="0"/>
              <a:t> </a:t>
            </a:r>
            <a:r>
              <a:rPr lang="es-ES_tradnl" dirty="0" err="1" smtClean="0"/>
              <a:t>on</a:t>
            </a:r>
            <a:r>
              <a:rPr lang="es-ES_tradnl" dirty="0" smtClean="0"/>
              <a:t> </a:t>
            </a:r>
            <a:r>
              <a:rPr lang="es-ES_tradnl" dirty="0" err="1" smtClean="0"/>
              <a:t>wood</a:t>
            </a:r>
            <a:r>
              <a:rPr lang="es-ES_tradnl" dirty="0" smtClean="0"/>
              <a:t>, 60.2 in. x 30.3 in. x 6.7 in.</a:t>
            </a:r>
            <a:endParaRPr lang="en-US" dirty="0"/>
          </a:p>
        </p:txBody>
      </p:sp>
      <p:pic>
        <p:nvPicPr>
          <p:cNvPr id="10" name="Picture 9"/>
          <p:cNvPicPr>
            <a:picLocks noChangeAspect="1"/>
          </p:cNvPicPr>
          <p:nvPr/>
        </p:nvPicPr>
        <p:blipFill>
          <a:blip r:embed="rId3"/>
          <a:stretch>
            <a:fillRect/>
          </a:stretch>
        </p:blipFill>
        <p:spPr>
          <a:xfrm>
            <a:off x="4384444" y="1143000"/>
            <a:ext cx="4597400" cy="5715000"/>
          </a:xfrm>
          <a:prstGeom prst="rect">
            <a:avLst/>
          </a:prstGeom>
        </p:spPr>
      </p:pic>
      <p:sp>
        <p:nvSpPr>
          <p:cNvPr id="11" name="Rectangle 10"/>
          <p:cNvSpPr/>
          <p:nvPr/>
        </p:nvSpPr>
        <p:spPr>
          <a:xfrm>
            <a:off x="4572000" y="514310"/>
            <a:ext cx="4572000" cy="646331"/>
          </a:xfrm>
          <a:prstGeom prst="rect">
            <a:avLst/>
          </a:prstGeom>
        </p:spPr>
        <p:txBody>
          <a:bodyPr>
            <a:spAutoFit/>
          </a:bodyPr>
          <a:lstStyle/>
          <a:p>
            <a:pPr algn="r"/>
            <a:r>
              <a:rPr lang="en-US" dirty="0" smtClean="0"/>
              <a:t>Centro </a:t>
            </a:r>
            <a:r>
              <a:rPr lang="en-US" dirty="0" err="1" smtClean="0"/>
              <a:t>Banaven</a:t>
            </a:r>
            <a:r>
              <a:rPr lang="en-US" dirty="0" smtClean="0"/>
              <a:t> installation view, Caracas, Venezuela, 1979</a:t>
            </a:r>
            <a:endParaRPr lang="en-US" dirty="0"/>
          </a:p>
        </p:txBody>
      </p:sp>
    </p:spTree>
    <p:extLst>
      <p:ext uri="{BB962C8B-B14F-4D97-AF65-F5344CB8AC3E}">
        <p14:creationId xmlns:p14="http://schemas.microsoft.com/office/powerpoint/2010/main" val="356485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TAKIS (VASSILAKIS)</a:t>
            </a:r>
          </a:p>
        </p:txBody>
      </p:sp>
      <p:pic>
        <p:nvPicPr>
          <p:cNvPr id="4" name="Picture 3"/>
          <p:cNvPicPr>
            <a:picLocks noChangeAspect="1"/>
          </p:cNvPicPr>
          <p:nvPr/>
        </p:nvPicPr>
        <p:blipFill>
          <a:blip r:embed="rId2"/>
          <a:stretch>
            <a:fillRect/>
          </a:stretch>
        </p:blipFill>
        <p:spPr>
          <a:xfrm>
            <a:off x="658207" y="1750430"/>
            <a:ext cx="3266929" cy="4506931"/>
          </a:xfrm>
          <a:prstGeom prst="rect">
            <a:avLst/>
          </a:prstGeom>
        </p:spPr>
      </p:pic>
      <p:pic>
        <p:nvPicPr>
          <p:cNvPr id="5" name="Picture 4"/>
          <p:cNvPicPr>
            <a:picLocks noChangeAspect="1"/>
          </p:cNvPicPr>
          <p:nvPr/>
        </p:nvPicPr>
        <p:blipFill>
          <a:blip r:embed="rId3"/>
          <a:stretch>
            <a:fillRect/>
          </a:stretch>
        </p:blipFill>
        <p:spPr>
          <a:xfrm>
            <a:off x="4298853" y="1750430"/>
            <a:ext cx="4525771" cy="4163709"/>
          </a:xfrm>
          <a:prstGeom prst="rect">
            <a:avLst/>
          </a:prstGeom>
        </p:spPr>
      </p:pic>
      <p:sp>
        <p:nvSpPr>
          <p:cNvPr id="6" name="Rectangle 5"/>
          <p:cNvSpPr/>
          <p:nvPr/>
        </p:nvSpPr>
        <p:spPr>
          <a:xfrm>
            <a:off x="4252624" y="5914139"/>
            <a:ext cx="4572000" cy="646331"/>
          </a:xfrm>
          <a:prstGeom prst="rect">
            <a:avLst/>
          </a:prstGeom>
        </p:spPr>
        <p:txBody>
          <a:bodyPr>
            <a:spAutoFit/>
          </a:bodyPr>
          <a:lstStyle/>
          <a:p>
            <a:pPr algn="r"/>
            <a:r>
              <a:rPr lang="es-ES_tradnl" dirty="0" smtClean="0"/>
              <a:t>"</a:t>
            </a:r>
            <a:r>
              <a:rPr lang="es-ES_tradnl" dirty="0" err="1" smtClean="0"/>
              <a:t>Antigravity</a:t>
            </a:r>
            <a:r>
              <a:rPr lang="es-ES_tradnl" dirty="0" smtClean="0"/>
              <a:t>", 2000, </a:t>
            </a:r>
            <a:r>
              <a:rPr lang="es-ES_tradnl" dirty="0" err="1" smtClean="0"/>
              <a:t>magnet</a:t>
            </a:r>
            <a:r>
              <a:rPr lang="es-ES_tradnl" dirty="0" smtClean="0"/>
              <a:t>, </a:t>
            </a:r>
            <a:r>
              <a:rPr lang="es-ES_tradnl" dirty="0" err="1" smtClean="0"/>
              <a:t>iron</a:t>
            </a:r>
            <a:r>
              <a:rPr lang="es-ES_tradnl" dirty="0" smtClean="0"/>
              <a:t>, H 40 cm. D 27 cm. </a:t>
            </a:r>
            <a:endParaRPr lang="en-US" dirty="0"/>
          </a:p>
        </p:txBody>
      </p:sp>
      <p:sp>
        <p:nvSpPr>
          <p:cNvPr id="7" name="Rectangle 6"/>
          <p:cNvSpPr/>
          <p:nvPr/>
        </p:nvSpPr>
        <p:spPr>
          <a:xfrm>
            <a:off x="422136" y="6177025"/>
            <a:ext cx="4572000" cy="646331"/>
          </a:xfrm>
          <a:prstGeom prst="rect">
            <a:avLst/>
          </a:prstGeom>
        </p:spPr>
        <p:txBody>
          <a:bodyPr>
            <a:spAutoFit/>
          </a:bodyPr>
          <a:lstStyle/>
          <a:p>
            <a:r>
              <a:rPr lang="pl-PL" dirty="0" smtClean="0"/>
              <a:t> "Flower", 2004, EA 5/10 , </a:t>
            </a:r>
            <a:r>
              <a:rPr lang="pl-PL" dirty="0" err="1" smtClean="0"/>
              <a:t>bronze,iron</a:t>
            </a:r>
            <a:r>
              <a:rPr lang="pl-PL" dirty="0" smtClean="0"/>
              <a:t>, H 47 cm. </a:t>
            </a:r>
            <a:endParaRPr lang="en-US" dirty="0"/>
          </a:p>
        </p:txBody>
      </p:sp>
    </p:spTree>
    <p:extLst>
      <p:ext uri="{BB962C8B-B14F-4D97-AF65-F5344CB8AC3E}">
        <p14:creationId xmlns:p14="http://schemas.microsoft.com/office/powerpoint/2010/main" val="3092557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hlinkClick r:id="rId2"/>
              </a:rPr>
              <a:t>Yaacov Agam</a:t>
            </a:r>
            <a:endParaRPr lang="en-US" dirty="0"/>
          </a:p>
        </p:txBody>
      </p:sp>
      <p:pic>
        <p:nvPicPr>
          <p:cNvPr id="4" name="Picture 3"/>
          <p:cNvPicPr>
            <a:picLocks noChangeAspect="1"/>
          </p:cNvPicPr>
          <p:nvPr/>
        </p:nvPicPr>
        <p:blipFill>
          <a:blip r:embed="rId3"/>
          <a:stretch>
            <a:fillRect/>
          </a:stretch>
        </p:blipFill>
        <p:spPr>
          <a:xfrm>
            <a:off x="2017602" y="1422400"/>
            <a:ext cx="5486400" cy="5435600"/>
          </a:xfrm>
          <a:prstGeom prst="rect">
            <a:avLst/>
          </a:prstGeom>
        </p:spPr>
      </p:pic>
    </p:spTree>
    <p:extLst>
      <p:ext uri="{BB962C8B-B14F-4D97-AF65-F5344CB8AC3E}">
        <p14:creationId xmlns:p14="http://schemas.microsoft.com/office/powerpoint/2010/main" val="1949749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2438400"/>
            <a:ext cx="7772400" cy="1143000"/>
          </a:xfrm>
          <a:effectLst>
            <a:outerShdw blurRad="12700" dist="12698" dir="2700000" algn="ctr" rotWithShape="0">
              <a:schemeClr val="tx2">
                <a:alpha val="99962"/>
              </a:schemeClr>
            </a:outerShdw>
          </a:effectLst>
        </p:spPr>
        <p:txBody>
          <a:bodyPr/>
          <a:lstStyle/>
          <a:p>
            <a:r>
              <a:rPr lang="en-US">
                <a:solidFill>
                  <a:schemeClr val="folHlink"/>
                </a:solidFill>
                <a:latin typeface="Copperplate" charset="0"/>
              </a:rPr>
              <a:t>Alexander Calder</a:t>
            </a:r>
            <a:endParaRPr lang="en-US"/>
          </a:p>
        </p:txBody>
      </p:sp>
      <p:sp>
        <p:nvSpPr>
          <p:cNvPr id="3076" name="Text Box 4"/>
          <p:cNvSpPr txBox="1">
            <a:spLocks noChangeArrowheads="1"/>
          </p:cNvSpPr>
          <p:nvPr/>
        </p:nvSpPr>
        <p:spPr bwMode="auto">
          <a:xfrm>
            <a:off x="1143000" y="3657600"/>
            <a:ext cx="6858000" cy="170815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2800">
                <a:solidFill>
                  <a:schemeClr val="folHlink"/>
                </a:solidFill>
                <a:latin typeface="Copperplate" charset="0"/>
              </a:rPr>
              <a:t>(1898 – 1976)</a:t>
            </a:r>
          </a:p>
          <a:p>
            <a:pPr algn="ctr">
              <a:spcBef>
                <a:spcPct val="50000"/>
              </a:spcBef>
            </a:pPr>
            <a:r>
              <a:rPr lang="en-US" sz="2800">
                <a:solidFill>
                  <a:schemeClr val="folHlink"/>
                </a:solidFill>
                <a:latin typeface="Copperplate" charset="0"/>
              </a:rPr>
              <a:t>Sculptor, Painter</a:t>
            </a:r>
          </a:p>
          <a:p>
            <a:pPr algn="ctr">
              <a:spcBef>
                <a:spcPct val="50000"/>
              </a:spcBef>
            </a:pPr>
            <a:endParaRPr lang="en-US">
              <a:solidFill>
                <a:schemeClr val="folHlink"/>
              </a:solidFill>
              <a:latin typeface="Copperplate" charset="0"/>
            </a:endParaRPr>
          </a:p>
        </p:txBody>
      </p:sp>
    </p:spTree>
    <p:extLst>
      <p:ext uri="{BB962C8B-B14F-4D97-AF65-F5344CB8AC3E}">
        <p14:creationId xmlns:p14="http://schemas.microsoft.com/office/powerpoint/2010/main" val="410976797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8" name="Picture 34" descr="alexander-calde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447800"/>
            <a:ext cx="2298700" cy="330835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a:xfrm>
            <a:off x="609600" y="609600"/>
            <a:ext cx="7848600" cy="762000"/>
          </a:xfrm>
        </p:spPr>
        <p:txBody>
          <a:bodyPr/>
          <a:lstStyle/>
          <a:p>
            <a:pPr>
              <a:lnSpc>
                <a:spcPct val="70000"/>
              </a:lnSpc>
            </a:pPr>
            <a:r>
              <a:rPr lang="en-US" sz="2800">
                <a:solidFill>
                  <a:srgbClr val="FFFFFF"/>
                </a:solidFill>
                <a:latin typeface="Copperplate" charset="0"/>
              </a:rPr>
              <a:t>Alexander Calder</a:t>
            </a:r>
            <a:endParaRPr lang="en-US"/>
          </a:p>
        </p:txBody>
      </p:sp>
      <p:sp>
        <p:nvSpPr>
          <p:cNvPr id="1037" name="Text Box 13"/>
          <p:cNvSpPr txBox="1">
            <a:spLocks noChangeArrowheads="1"/>
          </p:cNvSpPr>
          <p:nvPr/>
        </p:nvSpPr>
        <p:spPr bwMode="auto">
          <a:xfrm>
            <a:off x="381000" y="1676400"/>
            <a:ext cx="5486400" cy="2225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2000">
                <a:solidFill>
                  <a:srgbClr val="FFFFFF"/>
                </a:solidFill>
                <a:latin typeface="Copperplate" charset="0"/>
              </a:rPr>
              <a:t>Alexander Calder was born in Lawnton, Pennsylvania on July 22, 1898 into a family of artists. The family moved to California when he was a boy. He began using scraps of wire he found in the street to make jewelry and beads for his sister</a:t>
            </a:r>
            <a:r>
              <a:rPr lang="ja-JP" altLang="en-US" sz="2000">
                <a:solidFill>
                  <a:srgbClr val="FFFFFF"/>
                </a:solidFill>
                <a:latin typeface="Copperplate" charset="0"/>
              </a:rPr>
              <a:t>’</a:t>
            </a:r>
            <a:r>
              <a:rPr lang="en-US" sz="2000">
                <a:solidFill>
                  <a:srgbClr val="FFFFFF"/>
                </a:solidFill>
                <a:latin typeface="Copperplate" charset="0"/>
              </a:rPr>
              <a:t>s dolls. </a:t>
            </a:r>
            <a:endParaRPr lang="en-US"/>
          </a:p>
        </p:txBody>
      </p:sp>
      <p:pic>
        <p:nvPicPr>
          <p:cNvPr id="1057" name="Picture 33" descr="USA Map Onl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4267200"/>
            <a:ext cx="3657600" cy="2292350"/>
          </a:xfrm>
          <a:prstGeom prst="rect">
            <a:avLst/>
          </a:prstGeom>
          <a:noFill/>
          <a:extLst>
            <a:ext uri="{909E8E84-426E-40dd-AFC4-6F175D3DCCD1}">
              <a14:hiddenFill xmlns:a14="http://schemas.microsoft.com/office/drawing/2010/main">
                <a:solidFill>
                  <a:srgbClr val="FFFFFF"/>
                </a:solidFill>
              </a14:hiddenFill>
            </a:ext>
          </a:extLst>
        </p:spPr>
      </p:pic>
      <p:sp>
        <p:nvSpPr>
          <p:cNvPr id="1045" name="AutoShape 21"/>
          <p:cNvSpPr>
            <a:spLocks noChangeArrowheads="1"/>
          </p:cNvSpPr>
          <p:nvPr/>
        </p:nvSpPr>
        <p:spPr bwMode="auto">
          <a:xfrm>
            <a:off x="6248400" y="5029200"/>
            <a:ext cx="190500" cy="190500"/>
          </a:xfrm>
          <a:prstGeom prst="star5">
            <a:avLst/>
          </a:prstGeom>
          <a:solidFill>
            <a:srgbClr val="F80000"/>
          </a:solidFill>
          <a:ln w="9525">
            <a:solidFill>
              <a:srgbClr val="FFFFFF"/>
            </a:solidFill>
            <a:miter lim="800000"/>
            <a:headEnd/>
            <a:tailEnd/>
          </a:ln>
        </p:spPr>
        <p:txBody>
          <a:bodyPr wrap="none" anchor="ctr"/>
          <a:lstStyle/>
          <a:p>
            <a:pPr algn="ctr"/>
            <a:endParaRPr lang="en-US"/>
          </a:p>
        </p:txBody>
      </p:sp>
    </p:spTree>
    <p:extLst>
      <p:ext uri="{BB962C8B-B14F-4D97-AF65-F5344CB8AC3E}">
        <p14:creationId xmlns:p14="http://schemas.microsoft.com/office/powerpoint/2010/main" val="160880116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3173"/>
            <a:ext cx="8260672" cy="1039427"/>
          </a:xfrm>
        </p:spPr>
        <p:txBody>
          <a:bodyPr>
            <a:normAutofit fontScale="90000"/>
          </a:bodyPr>
          <a:lstStyle/>
          <a:p>
            <a:r>
              <a:rPr lang="en-US" dirty="0"/>
              <a:t>Although its history is deep, Kinetic art wasn’t established as a major artistic movement until the 1950s</a:t>
            </a:r>
          </a:p>
        </p:txBody>
      </p:sp>
      <p:pic>
        <p:nvPicPr>
          <p:cNvPr id="8" name="Picture 7"/>
          <p:cNvPicPr>
            <a:picLocks noChangeAspect="1"/>
          </p:cNvPicPr>
          <p:nvPr/>
        </p:nvPicPr>
        <p:blipFill>
          <a:blip r:embed="rId2"/>
          <a:stretch>
            <a:fillRect/>
          </a:stretch>
        </p:blipFill>
        <p:spPr>
          <a:xfrm>
            <a:off x="2368601" y="2201670"/>
            <a:ext cx="4693890" cy="4519042"/>
          </a:xfrm>
          <a:prstGeom prst="rect">
            <a:avLst/>
          </a:prstGeom>
        </p:spPr>
      </p:pic>
    </p:spTree>
    <p:extLst>
      <p:ext uri="{BB962C8B-B14F-4D97-AF65-F5344CB8AC3E}">
        <p14:creationId xmlns:p14="http://schemas.microsoft.com/office/powerpoint/2010/main" val="3247377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128" y="464736"/>
            <a:ext cx="8260672" cy="1039427"/>
          </a:xfrm>
        </p:spPr>
        <p:txBody>
          <a:bodyPr>
            <a:noAutofit/>
          </a:bodyPr>
          <a:lstStyle/>
          <a:p>
            <a:r>
              <a:rPr lang="en-US" sz="2400" dirty="0"/>
              <a:t>Kinetic Art has been around since the early 20th century but it did not become a modern art form until a few artists, including </a:t>
            </a:r>
            <a:r>
              <a:rPr lang="en-US" sz="2400" dirty="0" smtClean="0"/>
              <a:t>the below began </a:t>
            </a:r>
            <a:r>
              <a:rPr lang="en-US" sz="2400" dirty="0"/>
              <a:t>to use electric machinery in their sculptures</a:t>
            </a:r>
          </a:p>
        </p:txBody>
      </p:sp>
      <p:pic>
        <p:nvPicPr>
          <p:cNvPr id="4" name="Picture 3"/>
          <p:cNvPicPr>
            <a:picLocks noChangeAspect="1"/>
          </p:cNvPicPr>
          <p:nvPr/>
        </p:nvPicPr>
        <p:blipFill>
          <a:blip r:embed="rId2"/>
          <a:stretch>
            <a:fillRect/>
          </a:stretch>
        </p:blipFill>
        <p:spPr>
          <a:xfrm>
            <a:off x="5698074" y="2265705"/>
            <a:ext cx="2794000" cy="3721100"/>
          </a:xfrm>
          <a:prstGeom prst="rect">
            <a:avLst/>
          </a:prstGeom>
        </p:spPr>
      </p:pic>
      <p:sp>
        <p:nvSpPr>
          <p:cNvPr id="5" name="Rectangle 4"/>
          <p:cNvSpPr/>
          <p:nvPr/>
        </p:nvSpPr>
        <p:spPr>
          <a:xfrm>
            <a:off x="6198625" y="1896373"/>
            <a:ext cx="1449623" cy="369332"/>
          </a:xfrm>
          <a:prstGeom prst="rect">
            <a:avLst/>
          </a:prstGeom>
        </p:spPr>
        <p:txBody>
          <a:bodyPr wrap="none">
            <a:spAutoFit/>
          </a:bodyPr>
          <a:lstStyle/>
          <a:p>
            <a:r>
              <a:rPr lang="de-DE" dirty="0" smtClean="0"/>
              <a:t>Naum Gabo</a:t>
            </a:r>
            <a:endParaRPr lang="en-US" dirty="0"/>
          </a:p>
        </p:txBody>
      </p:sp>
      <p:sp>
        <p:nvSpPr>
          <p:cNvPr id="6" name="Rectangle 5"/>
          <p:cNvSpPr/>
          <p:nvPr/>
        </p:nvSpPr>
        <p:spPr>
          <a:xfrm>
            <a:off x="5389425" y="6003644"/>
            <a:ext cx="3535738" cy="646331"/>
          </a:xfrm>
          <a:prstGeom prst="rect">
            <a:avLst/>
          </a:prstGeom>
        </p:spPr>
        <p:txBody>
          <a:bodyPr wrap="square">
            <a:spAutoFit/>
          </a:bodyPr>
          <a:lstStyle/>
          <a:p>
            <a:pPr algn="ctr"/>
            <a:r>
              <a:rPr lang="en-US" dirty="0" smtClean="0"/>
              <a:t>"Revolving Torsion" kinetic sculpture/fountain</a:t>
            </a:r>
            <a:endParaRPr lang="en-US" dirty="0"/>
          </a:p>
        </p:txBody>
      </p:sp>
      <p:sp>
        <p:nvSpPr>
          <p:cNvPr id="7" name="Rectangle 6"/>
          <p:cNvSpPr/>
          <p:nvPr/>
        </p:nvSpPr>
        <p:spPr>
          <a:xfrm rot="16200000">
            <a:off x="-1998372" y="3798541"/>
            <a:ext cx="4572000" cy="276999"/>
          </a:xfrm>
          <a:prstGeom prst="rect">
            <a:avLst/>
          </a:prstGeom>
        </p:spPr>
        <p:txBody>
          <a:bodyPr>
            <a:spAutoFit/>
          </a:bodyPr>
          <a:lstStyle/>
          <a:p>
            <a:r>
              <a:rPr lang="pl-PL" sz="1200" dirty="0" smtClean="0"/>
              <a:t>http://</a:t>
            </a:r>
            <a:r>
              <a:rPr lang="pl-PL" sz="1200" dirty="0" err="1" smtClean="0"/>
              <a:t>www.youtube.com</a:t>
            </a:r>
            <a:r>
              <a:rPr lang="pl-PL" sz="1200" dirty="0" smtClean="0"/>
              <a:t>/</a:t>
            </a:r>
            <a:r>
              <a:rPr lang="pl-PL" sz="1200" dirty="0" err="1" smtClean="0"/>
              <a:t>watch?v</a:t>
            </a:r>
            <a:r>
              <a:rPr lang="pl-PL" sz="1200" dirty="0" smtClean="0"/>
              <a:t>=fNt39WJQqjg</a:t>
            </a:r>
            <a:endParaRPr lang="en-US" sz="1200" dirty="0"/>
          </a:p>
        </p:txBody>
      </p:sp>
      <p:pic>
        <p:nvPicPr>
          <p:cNvPr id="8" name="Picture 7"/>
          <p:cNvPicPr>
            <a:picLocks noChangeAspect="1"/>
          </p:cNvPicPr>
          <p:nvPr/>
        </p:nvPicPr>
        <p:blipFill>
          <a:blip r:embed="rId3"/>
          <a:stretch>
            <a:fillRect/>
          </a:stretch>
        </p:blipFill>
        <p:spPr>
          <a:xfrm>
            <a:off x="655126" y="2230943"/>
            <a:ext cx="2994074" cy="3992098"/>
          </a:xfrm>
          <a:prstGeom prst="rect">
            <a:avLst/>
          </a:prstGeom>
        </p:spPr>
      </p:pic>
      <p:sp>
        <p:nvSpPr>
          <p:cNvPr id="9" name="Rectangle 8"/>
          <p:cNvSpPr/>
          <p:nvPr/>
        </p:nvSpPr>
        <p:spPr>
          <a:xfrm>
            <a:off x="955901" y="1861611"/>
            <a:ext cx="2323360" cy="369332"/>
          </a:xfrm>
          <a:prstGeom prst="rect">
            <a:avLst/>
          </a:prstGeom>
        </p:spPr>
        <p:txBody>
          <a:bodyPr wrap="none">
            <a:spAutoFit/>
          </a:bodyPr>
          <a:lstStyle/>
          <a:p>
            <a:r>
              <a:rPr lang="hu-HU" dirty="0" smtClean="0"/>
              <a:t>Laszlo Moholy-Nagy</a:t>
            </a:r>
            <a:endParaRPr lang="en-US" dirty="0"/>
          </a:p>
        </p:txBody>
      </p:sp>
      <p:sp>
        <p:nvSpPr>
          <p:cNvPr id="10" name="Rectangle 9"/>
          <p:cNvSpPr/>
          <p:nvPr/>
        </p:nvSpPr>
        <p:spPr>
          <a:xfrm>
            <a:off x="426128" y="6280643"/>
            <a:ext cx="3511899" cy="369332"/>
          </a:xfrm>
          <a:prstGeom prst="rect">
            <a:avLst/>
          </a:prstGeom>
        </p:spPr>
        <p:txBody>
          <a:bodyPr wrap="none">
            <a:spAutoFit/>
          </a:bodyPr>
          <a:lstStyle/>
          <a:p>
            <a:r>
              <a:rPr lang="en-US" dirty="0" smtClean="0"/>
              <a:t>Light Prop for an Electric Stage,</a:t>
            </a:r>
            <a:endParaRPr lang="en-US" dirty="0"/>
          </a:p>
        </p:txBody>
      </p:sp>
      <p:sp>
        <p:nvSpPr>
          <p:cNvPr id="11" name="Rectangle 10"/>
          <p:cNvSpPr/>
          <p:nvPr/>
        </p:nvSpPr>
        <p:spPr>
          <a:xfrm rot="5400000">
            <a:off x="7507393" y="3999423"/>
            <a:ext cx="2428870" cy="276999"/>
          </a:xfrm>
          <a:prstGeom prst="rect">
            <a:avLst/>
          </a:prstGeom>
        </p:spPr>
        <p:txBody>
          <a:bodyPr wrap="none">
            <a:spAutoFit/>
          </a:bodyPr>
          <a:lstStyle/>
          <a:p>
            <a:r>
              <a:rPr lang="fi-FI" sz="1200" dirty="0" smtClean="0"/>
              <a:t>http://youtu.be/2CeSVnQLdXw</a:t>
            </a:r>
            <a:endParaRPr lang="en-US" sz="1200" dirty="0"/>
          </a:p>
        </p:txBody>
      </p:sp>
    </p:spTree>
    <p:extLst>
      <p:ext uri="{BB962C8B-B14F-4D97-AF65-F5344CB8AC3E}">
        <p14:creationId xmlns:p14="http://schemas.microsoft.com/office/powerpoint/2010/main" val="1600454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274" y="1249071"/>
            <a:ext cx="8260672" cy="1039427"/>
          </a:xfrm>
        </p:spPr>
        <p:txBody>
          <a:bodyPr>
            <a:noAutofit/>
          </a:bodyPr>
          <a:lstStyle/>
          <a:p>
            <a:r>
              <a:rPr lang="en-US" sz="3200" dirty="0"/>
              <a:t>In the 1950 and 60s however in Europe, Kinetic Art fell out of fashion because the mechanical age ushered in a digital era and artists began to experiment with computers video, film and lasers.</a:t>
            </a:r>
          </a:p>
        </p:txBody>
      </p:sp>
      <p:sp>
        <p:nvSpPr>
          <p:cNvPr id="5" name="Title 1"/>
          <p:cNvSpPr txBox="1">
            <a:spLocks/>
          </p:cNvSpPr>
          <p:nvPr/>
        </p:nvSpPr>
        <p:spPr>
          <a:xfrm>
            <a:off x="546274" y="4662078"/>
            <a:ext cx="8260672" cy="103942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a:lstStyle>
          <a:p>
            <a:r>
              <a:rPr lang="en-US" sz="3200" dirty="0"/>
              <a:t>Interest in Kinetic art concepts dates back to 1913 during </a:t>
            </a:r>
            <a:r>
              <a:rPr lang="en-US" sz="3200" dirty="0" smtClean="0"/>
              <a:t>the…..</a:t>
            </a:r>
            <a:endParaRPr lang="en-US" sz="3200" dirty="0"/>
          </a:p>
        </p:txBody>
      </p:sp>
    </p:spTree>
    <p:extLst>
      <p:ext uri="{BB962C8B-B14F-4D97-AF65-F5344CB8AC3E}">
        <p14:creationId xmlns:p14="http://schemas.microsoft.com/office/powerpoint/2010/main" val="599059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Dada Art Movement</a:t>
            </a:r>
            <a:endParaRPr lang="en-US" dirty="0"/>
          </a:p>
        </p:txBody>
      </p:sp>
      <p:pic>
        <p:nvPicPr>
          <p:cNvPr id="4" name="Picture 3"/>
          <p:cNvPicPr>
            <a:picLocks noChangeAspect="1"/>
          </p:cNvPicPr>
          <p:nvPr/>
        </p:nvPicPr>
        <p:blipFill>
          <a:blip r:embed="rId2"/>
          <a:stretch>
            <a:fillRect/>
          </a:stretch>
        </p:blipFill>
        <p:spPr>
          <a:xfrm>
            <a:off x="426128" y="1750431"/>
            <a:ext cx="2406249" cy="3134044"/>
          </a:xfrm>
          <a:prstGeom prst="rect">
            <a:avLst/>
          </a:prstGeom>
        </p:spPr>
      </p:pic>
      <p:pic>
        <p:nvPicPr>
          <p:cNvPr id="5" name="Picture 4"/>
          <p:cNvPicPr>
            <a:picLocks noChangeAspect="1"/>
          </p:cNvPicPr>
          <p:nvPr/>
        </p:nvPicPr>
        <p:blipFill>
          <a:blip r:embed="rId3"/>
          <a:stretch>
            <a:fillRect/>
          </a:stretch>
        </p:blipFill>
        <p:spPr>
          <a:xfrm>
            <a:off x="3175000" y="1447799"/>
            <a:ext cx="2794000" cy="4419600"/>
          </a:xfrm>
          <a:prstGeom prst="rect">
            <a:avLst/>
          </a:prstGeom>
        </p:spPr>
      </p:pic>
      <p:pic>
        <p:nvPicPr>
          <p:cNvPr id="6" name="Picture 5"/>
          <p:cNvPicPr>
            <a:picLocks noChangeAspect="1"/>
          </p:cNvPicPr>
          <p:nvPr/>
        </p:nvPicPr>
        <p:blipFill>
          <a:blip r:embed="rId4"/>
          <a:stretch>
            <a:fillRect/>
          </a:stretch>
        </p:blipFill>
        <p:spPr>
          <a:xfrm>
            <a:off x="6337140" y="1750430"/>
            <a:ext cx="2349659" cy="3631291"/>
          </a:xfrm>
          <a:prstGeom prst="rect">
            <a:avLst/>
          </a:prstGeom>
        </p:spPr>
      </p:pic>
      <p:sp>
        <p:nvSpPr>
          <p:cNvPr id="7" name="TextBox 6"/>
          <p:cNvSpPr txBox="1"/>
          <p:nvPr/>
        </p:nvSpPr>
        <p:spPr>
          <a:xfrm>
            <a:off x="583568" y="5867399"/>
            <a:ext cx="7740862" cy="923330"/>
          </a:xfrm>
          <a:prstGeom prst="rect">
            <a:avLst/>
          </a:prstGeom>
          <a:noFill/>
        </p:spPr>
        <p:txBody>
          <a:bodyPr wrap="square" rtlCol="0">
            <a:spAutoFit/>
          </a:bodyPr>
          <a:lstStyle/>
          <a:p>
            <a:pPr algn="ctr"/>
            <a:r>
              <a:rPr lang="en-US" dirty="0" smtClean="0"/>
              <a:t>Using an early form of Shock Art, the Dadaists thrust mild obscenities, scatological humor, visual puns and everyday objects (renamed as "art") into the public eye</a:t>
            </a:r>
            <a:endParaRPr lang="en-US" dirty="0"/>
          </a:p>
        </p:txBody>
      </p:sp>
    </p:spTree>
    <p:extLst>
      <p:ext uri="{BB962C8B-B14F-4D97-AF65-F5344CB8AC3E}">
        <p14:creationId xmlns:p14="http://schemas.microsoft.com/office/powerpoint/2010/main" val="816493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Constructivism</a:t>
            </a:r>
            <a:endParaRPr lang="en-US" dirty="0"/>
          </a:p>
        </p:txBody>
      </p:sp>
      <p:sp>
        <p:nvSpPr>
          <p:cNvPr id="7" name="TextBox 6"/>
          <p:cNvSpPr txBox="1"/>
          <p:nvPr/>
        </p:nvSpPr>
        <p:spPr>
          <a:xfrm>
            <a:off x="583568" y="5657671"/>
            <a:ext cx="7740862" cy="1200329"/>
          </a:xfrm>
          <a:prstGeom prst="rect">
            <a:avLst/>
          </a:prstGeom>
          <a:noFill/>
        </p:spPr>
        <p:txBody>
          <a:bodyPr wrap="square" rtlCol="0">
            <a:spAutoFit/>
          </a:bodyPr>
          <a:lstStyle/>
          <a:p>
            <a:pPr algn="ctr"/>
            <a:r>
              <a:rPr lang="en-US" dirty="0" smtClean="0"/>
              <a:t>Constructivism was an artistic and architectural philosophy that originated in Russia beginning in 1919, which was a rejection of the idea of autonomous art. The movement was in </a:t>
            </a:r>
            <a:r>
              <a:rPr lang="en-US" dirty="0" err="1" smtClean="0"/>
              <a:t>favour</a:t>
            </a:r>
            <a:r>
              <a:rPr lang="en-US" dirty="0" smtClean="0"/>
              <a:t> of art as a practice for social purposes. ...</a:t>
            </a:r>
            <a:endParaRPr lang="en-US" dirty="0"/>
          </a:p>
        </p:txBody>
      </p:sp>
      <p:pic>
        <p:nvPicPr>
          <p:cNvPr id="3" name="Picture 2"/>
          <p:cNvPicPr>
            <a:picLocks noChangeAspect="1"/>
          </p:cNvPicPr>
          <p:nvPr/>
        </p:nvPicPr>
        <p:blipFill>
          <a:blip r:embed="rId2"/>
          <a:stretch>
            <a:fillRect/>
          </a:stretch>
        </p:blipFill>
        <p:spPr>
          <a:xfrm>
            <a:off x="277523" y="1447799"/>
            <a:ext cx="3086577" cy="4105932"/>
          </a:xfrm>
          <a:prstGeom prst="rect">
            <a:avLst/>
          </a:prstGeom>
        </p:spPr>
      </p:pic>
      <p:pic>
        <p:nvPicPr>
          <p:cNvPr id="8" name="Picture 7"/>
          <p:cNvPicPr>
            <a:picLocks noChangeAspect="1"/>
          </p:cNvPicPr>
          <p:nvPr/>
        </p:nvPicPr>
        <p:blipFill>
          <a:blip r:embed="rId3"/>
          <a:stretch>
            <a:fillRect/>
          </a:stretch>
        </p:blipFill>
        <p:spPr>
          <a:xfrm>
            <a:off x="3840871" y="1274991"/>
            <a:ext cx="4483559" cy="4382679"/>
          </a:xfrm>
          <a:prstGeom prst="rect">
            <a:avLst/>
          </a:prstGeom>
        </p:spPr>
      </p:pic>
    </p:spTree>
    <p:extLst>
      <p:ext uri="{BB962C8B-B14F-4D97-AF65-F5344CB8AC3E}">
        <p14:creationId xmlns:p14="http://schemas.microsoft.com/office/powerpoint/2010/main" val="1085836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72312"/>
            <a:ext cx="4565920" cy="1039427"/>
          </a:xfrm>
        </p:spPr>
        <p:txBody>
          <a:bodyPr>
            <a:noAutofit/>
          </a:bodyPr>
          <a:lstStyle/>
          <a:p>
            <a:pPr algn="r"/>
            <a:r>
              <a:rPr lang="en-US" sz="2000" dirty="0"/>
              <a:t>Artists like </a:t>
            </a:r>
            <a:r>
              <a:rPr lang="en-US" sz="2000" dirty="0">
                <a:solidFill>
                  <a:srgbClr val="FF0000"/>
                </a:solidFill>
              </a:rPr>
              <a:t>Jean </a:t>
            </a:r>
            <a:r>
              <a:rPr lang="en-US" sz="2000" dirty="0" err="1">
                <a:solidFill>
                  <a:srgbClr val="FF0000"/>
                </a:solidFill>
              </a:rPr>
              <a:t>Tinguely</a:t>
            </a:r>
            <a:r>
              <a:rPr lang="en-US" sz="2000" dirty="0"/>
              <a:t>, a Swiss painter and sculptor, were fascinated by the possibilities of movement in art and the potential to create interactive relationships and visual experiences that went beyond the boundaries of traditional, static objects. </a:t>
            </a:r>
            <a:r>
              <a:rPr lang="en-US" sz="2000" dirty="0" err="1"/>
              <a:t>Tinguely</a:t>
            </a:r>
            <a:r>
              <a:rPr lang="en-US" sz="2000" dirty="0"/>
              <a:t> created sculptures that would have a more active presence both in the gallery and outside.</a:t>
            </a:r>
          </a:p>
        </p:txBody>
      </p:sp>
      <p:sp>
        <p:nvSpPr>
          <p:cNvPr id="4" name="Rectangle 3"/>
          <p:cNvSpPr/>
          <p:nvPr/>
        </p:nvSpPr>
        <p:spPr>
          <a:xfrm>
            <a:off x="541372" y="5286219"/>
            <a:ext cx="4024548" cy="1200329"/>
          </a:xfrm>
          <a:prstGeom prst="rect">
            <a:avLst/>
          </a:prstGeom>
        </p:spPr>
        <p:txBody>
          <a:bodyPr wrap="square">
            <a:spAutoFit/>
          </a:bodyPr>
          <a:lstStyle/>
          <a:p>
            <a:pPr algn="ctr"/>
            <a:r>
              <a:rPr lang="en-US" dirty="0" smtClean="0"/>
              <a:t>«The only imaginable static (stability) is life itself, is evolution – is movement.» (Jean </a:t>
            </a:r>
            <a:r>
              <a:rPr lang="en-US" dirty="0" err="1" smtClean="0"/>
              <a:t>Tinguely</a:t>
            </a:r>
            <a:r>
              <a:rPr lang="en-US" dirty="0" smtClean="0"/>
              <a:t>, Düsseldorf, March 1959)</a:t>
            </a:r>
            <a:endParaRPr lang="en-US" dirty="0"/>
          </a:p>
        </p:txBody>
      </p:sp>
      <p:pic>
        <p:nvPicPr>
          <p:cNvPr id="5" name="Picture 4"/>
          <p:cNvPicPr>
            <a:picLocks noChangeAspect="1"/>
          </p:cNvPicPr>
          <p:nvPr/>
        </p:nvPicPr>
        <p:blipFill>
          <a:blip r:embed="rId2"/>
          <a:stretch>
            <a:fillRect/>
          </a:stretch>
        </p:blipFill>
        <p:spPr>
          <a:xfrm>
            <a:off x="4565920" y="120128"/>
            <a:ext cx="4559840" cy="6858000"/>
          </a:xfrm>
          <a:prstGeom prst="rect">
            <a:avLst/>
          </a:prstGeom>
        </p:spPr>
      </p:pic>
    </p:spTree>
    <p:extLst>
      <p:ext uri="{BB962C8B-B14F-4D97-AF65-F5344CB8AC3E}">
        <p14:creationId xmlns:p14="http://schemas.microsoft.com/office/powerpoint/2010/main" val="1480358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5311254" cy="6858000"/>
          </a:xfrm>
          <a:prstGeom prst="rect">
            <a:avLst/>
          </a:prstGeom>
        </p:spPr>
      </p:pic>
      <p:sp>
        <p:nvSpPr>
          <p:cNvPr id="2" name="Title 1"/>
          <p:cNvSpPr>
            <a:spLocks noGrp="1"/>
          </p:cNvSpPr>
          <p:nvPr>
            <p:ph type="title"/>
          </p:nvPr>
        </p:nvSpPr>
        <p:spPr>
          <a:xfrm>
            <a:off x="4205124" y="1335070"/>
            <a:ext cx="4670477" cy="1039427"/>
          </a:xfrm>
        </p:spPr>
        <p:txBody>
          <a:bodyPr>
            <a:noAutofit/>
          </a:bodyPr>
          <a:lstStyle/>
          <a:p>
            <a:pPr algn="l"/>
            <a:r>
              <a:rPr lang="en-US" sz="2000" dirty="0"/>
              <a:t>His signature pieces included anthropomorphic assemblages of motors and light as well as brightly colored metal wheels. He encouraged the idea that the beauty of an object could be the product of optical illusions or mechanical movement.</a:t>
            </a:r>
          </a:p>
        </p:txBody>
      </p:sp>
      <p:pic>
        <p:nvPicPr>
          <p:cNvPr id="7" name="Picture 6"/>
          <p:cNvPicPr>
            <a:picLocks noChangeAspect="1"/>
          </p:cNvPicPr>
          <p:nvPr/>
        </p:nvPicPr>
        <p:blipFill>
          <a:blip r:embed="rId3"/>
          <a:stretch>
            <a:fillRect/>
          </a:stretch>
        </p:blipFill>
        <p:spPr>
          <a:xfrm>
            <a:off x="5311254" y="3401738"/>
            <a:ext cx="2530544" cy="3267490"/>
          </a:xfrm>
          <a:prstGeom prst="rect">
            <a:avLst/>
          </a:prstGeom>
        </p:spPr>
      </p:pic>
      <p:sp>
        <p:nvSpPr>
          <p:cNvPr id="8" name="Rectangle 7"/>
          <p:cNvSpPr/>
          <p:nvPr/>
        </p:nvSpPr>
        <p:spPr>
          <a:xfrm>
            <a:off x="2008159" y="6335106"/>
            <a:ext cx="3136683" cy="369332"/>
          </a:xfrm>
          <a:prstGeom prst="rect">
            <a:avLst/>
          </a:prstGeom>
        </p:spPr>
        <p:txBody>
          <a:bodyPr wrap="none">
            <a:spAutoFit/>
          </a:bodyPr>
          <a:lstStyle/>
          <a:p>
            <a:r>
              <a:rPr lang="fi-FI" dirty="0" smtClean="0"/>
              <a:t>http://youtu.be/b4iXF-LIYi0</a:t>
            </a:r>
            <a:endParaRPr lang="en-US" dirty="0"/>
          </a:p>
        </p:txBody>
      </p:sp>
    </p:spTree>
    <p:extLst>
      <p:ext uri="{BB962C8B-B14F-4D97-AF65-F5344CB8AC3E}">
        <p14:creationId xmlns:p14="http://schemas.microsoft.com/office/powerpoint/2010/main" val="2262389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998178" y="6179599"/>
            <a:ext cx="7244736" cy="401715"/>
          </a:xfrm>
        </p:spPr>
        <p:txBody>
          <a:bodyPr/>
          <a:lstStyle/>
          <a:p>
            <a:r>
              <a:rPr lang="nl-NL" dirty="0"/>
              <a:t>http://</a:t>
            </a:r>
            <a:r>
              <a:rPr lang="nl-NL" dirty="0" err="1"/>
              <a:t>www.strandbeest.com</a:t>
            </a:r>
            <a:r>
              <a:rPr lang="nl-NL" dirty="0"/>
              <a:t>/</a:t>
            </a:r>
            <a:endParaRPr lang="en-US" dirty="0"/>
          </a:p>
        </p:txBody>
      </p:sp>
      <p:sp>
        <p:nvSpPr>
          <p:cNvPr id="4" name="Title 3"/>
          <p:cNvSpPr>
            <a:spLocks noGrp="1"/>
          </p:cNvSpPr>
          <p:nvPr>
            <p:ph type="title"/>
          </p:nvPr>
        </p:nvSpPr>
        <p:spPr>
          <a:xfrm>
            <a:off x="956289" y="5628443"/>
            <a:ext cx="7328514" cy="523043"/>
          </a:xfrm>
        </p:spPr>
        <p:txBody>
          <a:bodyPr/>
          <a:lstStyle/>
          <a:p>
            <a:r>
              <a:rPr lang="en-US" dirty="0" err="1" smtClean="0">
                <a:solidFill>
                  <a:srgbClr val="FF0000"/>
                </a:solidFill>
              </a:rPr>
              <a:t>Strandbeast</a:t>
            </a:r>
            <a:r>
              <a:rPr lang="en-US" dirty="0" smtClean="0">
                <a:solidFill>
                  <a:srgbClr val="FF0000"/>
                </a:solidFill>
              </a:rPr>
              <a:t> by Theo Jansen</a:t>
            </a:r>
            <a:endParaRPr lang="en-US" dirty="0"/>
          </a:p>
        </p:txBody>
      </p:sp>
      <p:pic>
        <p:nvPicPr>
          <p:cNvPr id="8" name="Picture 7"/>
          <p:cNvPicPr>
            <a:picLocks noChangeAspect="1"/>
          </p:cNvPicPr>
          <p:nvPr/>
        </p:nvPicPr>
        <p:blipFill rotWithShape="1">
          <a:blip r:embed="rId2"/>
          <a:srcRect l="15712" r="23050"/>
          <a:stretch/>
        </p:blipFill>
        <p:spPr>
          <a:xfrm>
            <a:off x="3930503" y="233656"/>
            <a:ext cx="4977495" cy="5422900"/>
          </a:xfrm>
          <a:prstGeom prst="rect">
            <a:avLst/>
          </a:prstGeom>
        </p:spPr>
      </p:pic>
      <p:pic>
        <p:nvPicPr>
          <p:cNvPr id="7" name="Picture 6"/>
          <p:cNvPicPr>
            <a:picLocks noChangeAspect="1"/>
          </p:cNvPicPr>
          <p:nvPr/>
        </p:nvPicPr>
        <p:blipFill rotWithShape="1">
          <a:blip r:embed="rId3"/>
          <a:srcRect b="34693"/>
          <a:stretch/>
        </p:blipFill>
        <p:spPr>
          <a:xfrm>
            <a:off x="158562" y="656944"/>
            <a:ext cx="4241800" cy="4113839"/>
          </a:xfrm>
          <a:prstGeom prst="rect">
            <a:avLst/>
          </a:prstGeom>
        </p:spPr>
      </p:pic>
    </p:spTree>
    <p:extLst>
      <p:ext uri="{BB962C8B-B14F-4D97-AF65-F5344CB8AC3E}">
        <p14:creationId xmlns:p14="http://schemas.microsoft.com/office/powerpoint/2010/main" val="73307525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dvantage">
      <a:majorFont>
        <a:latin typeface="Rockwell"/>
        <a:ea typeface=""/>
        <a:cs typeface=""/>
        <a:font script="Jpan" typeface="ＭＳ ゴシック"/>
      </a:majorFont>
      <a:minorFont>
        <a:latin typeface="Rockwell"/>
        <a:ea typeface=""/>
        <a:cs typeface=""/>
        <a:font script="Jpan" typeface="ＭＳ ゴシック"/>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Apothecary.thmx</Template>
  <TotalTime>130</TotalTime>
  <Words>607</Words>
  <Application>Microsoft Macintosh PowerPoint</Application>
  <PresentationFormat>On-screen Show (4:3)</PresentationFormat>
  <Paragraphs>39</Paragraphs>
  <Slides>16</Slides>
  <Notes>2</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Apothecary</vt:lpstr>
      <vt:lpstr>A History of Kinetic Art</vt:lpstr>
      <vt:lpstr>Although its history is deep, Kinetic art wasn’t established as a major artistic movement until the 1950s</vt:lpstr>
      <vt:lpstr>Kinetic Art has been around since the early 20th century but it did not become a modern art form until a few artists, including the below began to use electric machinery in their sculptures</vt:lpstr>
      <vt:lpstr>In the 1950 and 60s however in Europe, Kinetic Art fell out of fashion because the mechanical age ushered in a digital era and artists began to experiment with computers video, film and lasers.</vt:lpstr>
      <vt:lpstr>Dada Art Movement</vt:lpstr>
      <vt:lpstr>Constructivism</vt:lpstr>
      <vt:lpstr>Artists like Jean Tinguely, a Swiss painter and sculptor, were fascinated by the possibilities of movement in art and the potential to create interactive relationships and visual experiences that went beyond the boundaries of traditional, static objects. Tinguely created sculptures that would have a more active presence both in the gallery and outside.</vt:lpstr>
      <vt:lpstr>His signature pieces included anthropomorphic assemblages of motors and light as well as brightly colored metal wheels. He encouraged the idea that the beauty of an object could be the product of optical illusions or mechanical movement.</vt:lpstr>
      <vt:lpstr>Strandbeast by Theo Jansen</vt:lpstr>
      <vt:lpstr>The art form flourished for a decade, but because of the popularity of the Op art movement, many artists lost interest.</vt:lpstr>
      <vt:lpstr>In 1955, however, Kinetic Art became an international trend followed by artists such as …</vt:lpstr>
      <vt:lpstr>Jesús-Rafael Soto</vt:lpstr>
      <vt:lpstr>TAKIS (VASSILAKIS)</vt:lpstr>
      <vt:lpstr>Yaacov Agam</vt:lpstr>
      <vt:lpstr>Alexander Calder</vt:lpstr>
      <vt:lpstr>Alexander Calder</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History of Kinetic Art</dc:title>
  <dc:creator>Mac</dc:creator>
  <cp:lastModifiedBy>Mac</cp:lastModifiedBy>
  <cp:revision>11</cp:revision>
  <dcterms:created xsi:type="dcterms:W3CDTF">2014-03-02T12:09:06Z</dcterms:created>
  <dcterms:modified xsi:type="dcterms:W3CDTF">2014-04-20T04:09:03Z</dcterms:modified>
</cp:coreProperties>
</file>