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7" r:id="rId5"/>
    <p:sldId id="268" r:id="rId6"/>
    <p:sldId id="269" r:id="rId7"/>
    <p:sldId id="270" r:id="rId8"/>
    <p:sldId id="259" r:id="rId9"/>
    <p:sldId id="260" r:id="rId10"/>
    <p:sldId id="261" r:id="rId11"/>
    <p:sldId id="262" r:id="rId12"/>
    <p:sldId id="263" r:id="rId13"/>
    <p:sldId id="265" r:id="rId14"/>
    <p:sldId id="264"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2" d="100"/>
          <a:sy n="92" d="100"/>
        </p:scale>
        <p:origin x="-728" y="-1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extLst/>
          </a:lstStyle>
          <a:p>
            <a:fld id="{B1786531-2A03-4CBF-ACF6-F7991D3C5D37}" type="datetimeFigureOut">
              <a:rPr lang="en-US" smtClean="0"/>
              <a:t>5/23/14</a:t>
            </a:fld>
            <a:endParaRPr lang="en-US"/>
          </a:p>
        </p:txBody>
      </p:sp>
      <p:sp>
        <p:nvSpPr>
          <p:cNvPr id="17" name="Footer Placeholder 16"/>
          <p:cNvSpPr>
            <a:spLocks noGrp="1"/>
          </p:cNvSpPr>
          <p:nvPr>
            <p:ph type="ftr" sz="quarter" idx="11"/>
          </p:nvPr>
        </p:nvSpPr>
        <p:spPr/>
        <p:txBody>
          <a:bodyPr/>
          <a:lstStyle>
            <a:extLst/>
          </a:lstStyle>
          <a:p>
            <a:endParaRPr lang="en-US"/>
          </a:p>
        </p:txBody>
      </p:sp>
      <p:sp>
        <p:nvSpPr>
          <p:cNvPr id="29" name="Slide Number Placeholder 28"/>
          <p:cNvSpPr>
            <a:spLocks noGrp="1"/>
          </p:cNvSpPr>
          <p:nvPr>
            <p:ph type="sldNum" sz="quarter" idx="12"/>
          </p:nvPr>
        </p:nvSpPr>
        <p:spPr/>
        <p:txBody>
          <a:bodyPr/>
          <a:lstStyle>
            <a:extLst/>
          </a:lstStyle>
          <a:p>
            <a:fld id="{CCF92CE8-A822-4D08-9CBA-FB580A960706}" type="slidenum">
              <a:rPr lang="en-US" smtClean="0"/>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1786531-2A03-4CBF-ACF6-F7991D3C5D37}" type="datetimeFigureOut">
              <a:rPr lang="en-US" smtClean="0"/>
              <a:t>5/23/14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CF92CE8-A822-4D08-9CBA-FB580A96070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1786531-2A03-4CBF-ACF6-F7991D3C5D37}" type="datetimeFigureOut">
              <a:rPr lang="en-US" smtClean="0"/>
              <a:t>5/23/14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CF92CE8-A822-4D08-9CBA-FB580A96070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1786531-2A03-4CBF-ACF6-F7991D3C5D37}" type="datetimeFigureOut">
              <a:rPr lang="en-US" smtClean="0"/>
              <a:t>5/23/14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CF92CE8-A822-4D08-9CBA-FB580A96070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B1786531-2A03-4CBF-ACF6-F7991D3C5D37}" type="datetimeFigureOut">
              <a:rPr lang="en-US" smtClean="0"/>
              <a:t>5/23/14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CF92CE8-A822-4D08-9CBA-FB580A960706}" type="slidenum">
              <a:rPr lang="en-US" smtClean="0"/>
              <a:t>‹#›</a:t>
            </a:fld>
            <a:endParaRPr lang="en-US"/>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en-US" smtClean="0"/>
              <a:t>Click to edit Master title style</a:t>
            </a:r>
            <a:endParaRPr kumimoji="0" lang="en-US"/>
          </a:p>
        </p:txBody>
      </p:sp>
      <p:sp>
        <p:nvSpPr>
          <p:cNvPr id="8" name="Rectangle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Rectangle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Rectangle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1786531-2A03-4CBF-ACF6-F7991D3C5D37}" type="datetimeFigureOut">
              <a:rPr lang="en-US" smtClean="0"/>
              <a:t>5/23/14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CF92CE8-A822-4D08-9CBA-FB580A96070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B1786531-2A03-4CBF-ACF6-F7991D3C5D37}" type="datetimeFigureOut">
              <a:rPr lang="en-US" smtClean="0"/>
              <a:t>5/23/14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CCF92CE8-A822-4D08-9CBA-FB580A960706}" type="slidenum">
              <a:rPr lang="en-US" smtClean="0"/>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B1786531-2A03-4CBF-ACF6-F7991D3C5D37}" type="datetimeFigureOut">
              <a:rPr lang="en-US" smtClean="0"/>
              <a:t>5/23/14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CCF92CE8-A822-4D08-9CBA-FB580A96070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B1786531-2A03-4CBF-ACF6-F7991D3C5D37}" type="datetimeFigureOut">
              <a:rPr lang="en-US" smtClean="0"/>
              <a:t>5/23/14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CCF92CE8-A822-4D08-9CBA-FB580A96070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B1786531-2A03-4CBF-ACF6-F7991D3C5D37}" type="datetimeFigureOut">
              <a:rPr lang="en-US" smtClean="0"/>
              <a:t>5/23/14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CF92CE8-A822-4D08-9CBA-FB580A96070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en-US" smtClean="0"/>
              <a:t>Click icon to add picture</a:t>
            </a:r>
            <a:endParaRPr kumimoji="0" lang="en-US"/>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grpSp>
        <p:nvGrpSpPr>
          <p:cNvPr id="14" name="Group 13"/>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6477000" y="55499"/>
            <a:ext cx="2133600" cy="365125"/>
          </a:xfrm>
        </p:spPr>
        <p:txBody>
          <a:bodyPr/>
          <a:lstStyle>
            <a:extLst/>
          </a:lstStyle>
          <a:p>
            <a:fld id="{B1786531-2A03-4CBF-ACF6-F7991D3C5D37}" type="datetimeFigureOut">
              <a:rPr lang="en-US" smtClean="0"/>
              <a:t>5/23/14</a:t>
            </a:fld>
            <a:endParaRPr lang="en-US"/>
          </a:p>
        </p:txBody>
      </p:sp>
      <p:sp>
        <p:nvSpPr>
          <p:cNvPr id="6" name="Footer Placeholder 5"/>
          <p:cNvSpPr>
            <a:spLocks noGrp="1"/>
          </p:cNvSpPr>
          <p:nvPr>
            <p:ph type="ftr" sz="quarter" idx="11"/>
          </p:nvPr>
        </p:nvSpPr>
        <p:spPr>
          <a:xfrm>
            <a:off x="914400" y="55499"/>
            <a:ext cx="5562600" cy="365125"/>
          </a:xfrm>
        </p:spPr>
        <p:txBody>
          <a:bodyPr/>
          <a:lstStyle>
            <a:extLst/>
          </a:lstStyle>
          <a:p>
            <a:endParaRPr lang="en-US"/>
          </a:p>
        </p:txBody>
      </p:sp>
      <p:sp>
        <p:nvSpPr>
          <p:cNvPr id="7" name="Slide Number Placeholder 6"/>
          <p:cNvSpPr>
            <a:spLocks noGrp="1"/>
          </p:cNvSpPr>
          <p:nvPr>
            <p:ph type="sldNum" sz="quarter" idx="12"/>
          </p:nvPr>
        </p:nvSpPr>
        <p:spPr>
          <a:xfrm>
            <a:off x="8610600" y="55499"/>
            <a:ext cx="457200" cy="365125"/>
          </a:xfrm>
        </p:spPr>
        <p:txBody>
          <a:bodyPr/>
          <a:lstStyle>
            <a:extLst/>
          </a:lstStyle>
          <a:p>
            <a:fld id="{CCF92CE8-A822-4D08-9CBA-FB580A96070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B1786531-2A03-4CBF-ACF6-F7991D3C5D37}" type="datetimeFigureOut">
              <a:rPr lang="en-US" smtClean="0"/>
              <a:t>5/23/14</a:t>
            </a:fld>
            <a:endParaRPr lang="en-US"/>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CCF92CE8-A822-4D08-9CBA-FB580A960706}"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 Am the Artist</a:t>
            </a:r>
            <a:endParaRPr lang="en-US" dirty="0"/>
          </a:p>
        </p:txBody>
      </p:sp>
      <p:sp>
        <p:nvSpPr>
          <p:cNvPr id="3" name="Subtitle 2"/>
          <p:cNvSpPr>
            <a:spLocks noGrp="1"/>
          </p:cNvSpPr>
          <p:nvPr>
            <p:ph type="subTitle" idx="1"/>
          </p:nvPr>
        </p:nvSpPr>
        <p:spPr/>
        <p:txBody>
          <a:bodyPr/>
          <a:lstStyle/>
          <a:p>
            <a:r>
              <a:rPr lang="en-US" dirty="0" smtClean="0"/>
              <a:t>IWB Pages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1500174"/>
            <a:ext cx="8229600" cy="1143000"/>
          </a:xfrm>
        </p:spPr>
        <p:txBody>
          <a:bodyPr>
            <a:normAutofit fontScale="90000"/>
          </a:bodyPr>
          <a:lstStyle/>
          <a:p>
            <a:pPr lvl="0"/>
            <a:r>
              <a:rPr lang="en-US" b="1" dirty="0"/>
              <a:t>Article.  Do </a:t>
            </a:r>
            <a:r>
              <a:rPr lang="en-US" b="1" dirty="0" smtClean="0"/>
              <a:t>not </a:t>
            </a:r>
            <a:r>
              <a:rPr lang="en-US" b="1" dirty="0"/>
              <a:t>copy and paste the whole thing.</a:t>
            </a:r>
            <a:r>
              <a:rPr lang="en-US" dirty="0"/>
              <a:t>  This should be presented in your IWB and your ideas written and developed accordingly</a:t>
            </a:r>
            <a:r>
              <a:rPr lang="en-US" dirty="0" smtClean="0"/>
              <a:t>.</a:t>
            </a:r>
            <a:br>
              <a:rPr lang="en-US" dirty="0" smtClean="0"/>
            </a:br>
            <a:r>
              <a:rPr lang="en-US" dirty="0" smtClean="0"/>
              <a:t>Include images.  </a:t>
            </a:r>
            <a:br>
              <a:rPr lang="en-US" dirty="0" smtClean="0"/>
            </a:br>
            <a:r>
              <a:rPr lang="en-US" dirty="0" smtClean="0"/>
              <a:t>Make sure you quote the </a:t>
            </a:r>
            <a:r>
              <a:rPr lang="en-US" dirty="0" smtClean="0"/>
              <a:t>article.</a:t>
            </a:r>
            <a:br>
              <a:rPr lang="en-US" dirty="0" smtClean="0"/>
            </a:br>
            <a:r>
              <a:rPr lang="en-US" dirty="0" smtClean="0"/>
              <a:t>Make sure you reference the article</a:t>
            </a:r>
            <a:r>
              <a:rPr lang="en-US" dirty="0"/>
              <a:t/>
            </a:r>
            <a:br>
              <a:rPr lang="en-US" dirty="0"/>
            </a:b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285728"/>
            <a:ext cx="8229600" cy="1143000"/>
          </a:xfrm>
        </p:spPr>
        <p:txBody>
          <a:bodyPr>
            <a:noAutofit/>
          </a:bodyPr>
          <a:lstStyle/>
          <a:p>
            <a:pPr lvl="0" algn="l"/>
            <a:r>
              <a:rPr lang="en-US" sz="2800" dirty="0" smtClean="0"/>
              <a:t>1-2 media </a:t>
            </a:r>
            <a:r>
              <a:rPr lang="en-US" sz="2800" dirty="0"/>
              <a:t>experimentation pages.  </a:t>
            </a:r>
            <a:r>
              <a:rPr lang="en-US" sz="2800" dirty="0" smtClean="0"/>
              <a:t>Consider:</a:t>
            </a:r>
            <a:br>
              <a:rPr lang="en-US" sz="2800" dirty="0" smtClean="0"/>
            </a:br>
            <a:r>
              <a:rPr lang="en-US" sz="2800" dirty="0" smtClean="0"/>
              <a:t/>
            </a:r>
            <a:br>
              <a:rPr lang="en-US" sz="2800" dirty="0" smtClean="0"/>
            </a:br>
            <a:r>
              <a:rPr lang="en-US" sz="2800" dirty="0" smtClean="0"/>
              <a:t>The </a:t>
            </a:r>
            <a:r>
              <a:rPr lang="en-US" sz="2800" dirty="0"/>
              <a:t>media and techniques (composition/light/paint application/concepts)your artists have used and experiment with this.  Perhaps you already have on your artist pages.</a:t>
            </a:r>
            <a:br>
              <a:rPr lang="en-US" sz="2800" dirty="0"/>
            </a:br>
            <a:r>
              <a:rPr lang="en-US" sz="2800" dirty="0" smtClean="0"/>
              <a:t/>
            </a:r>
            <a:br>
              <a:rPr lang="en-US" sz="2800" dirty="0" smtClean="0"/>
            </a:br>
            <a:r>
              <a:rPr lang="en-US" sz="2800" dirty="0" smtClean="0"/>
              <a:t>Try </a:t>
            </a:r>
            <a:r>
              <a:rPr lang="en-US" sz="2800" dirty="0"/>
              <a:t>combining the artist techniques with some new ideas of your own. Or try some of the artists ideas but with another media</a:t>
            </a:r>
            <a:br>
              <a:rPr lang="en-US" sz="2800" dirty="0"/>
            </a:br>
            <a:r>
              <a:rPr lang="en-US" sz="2800" dirty="0" smtClean="0"/>
              <a:t/>
            </a:r>
            <a:br>
              <a:rPr lang="en-US" sz="2800" dirty="0" smtClean="0"/>
            </a:br>
            <a:r>
              <a:rPr lang="en-US" sz="2800" dirty="0" smtClean="0"/>
              <a:t>Try </a:t>
            </a:r>
            <a:r>
              <a:rPr lang="en-US" sz="2800" dirty="0"/>
              <a:t>your ideas but with another media.</a:t>
            </a:r>
            <a:br>
              <a:rPr lang="en-US" sz="2800" dirty="0"/>
            </a:br>
            <a:endParaRPr lang="en-US" sz="2800" dirty="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642918"/>
            <a:ext cx="8229600" cy="1143000"/>
          </a:xfrm>
        </p:spPr>
        <p:txBody>
          <a:bodyPr>
            <a:normAutofit fontScale="90000"/>
          </a:bodyPr>
          <a:lstStyle/>
          <a:p>
            <a:r>
              <a:rPr lang="en-US" dirty="0"/>
              <a:t>Ensure you always write the process and </a:t>
            </a:r>
            <a:r>
              <a:rPr lang="en-US" b="1" dirty="0"/>
              <a:t>REFLECT</a:t>
            </a:r>
            <a:r>
              <a:rPr lang="en-US" dirty="0"/>
              <a:t> on your experiments.  </a:t>
            </a:r>
            <a:br>
              <a:rPr lang="en-US" dirty="0"/>
            </a:b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Have you referenced everything??	</a:t>
            </a:r>
            <a:br>
              <a:rPr lang="en-US" dirty="0"/>
            </a:b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1142984"/>
            <a:ext cx="8229600" cy="1143000"/>
          </a:xfrm>
        </p:spPr>
        <p:txBody>
          <a:bodyPr>
            <a:normAutofit fontScale="90000"/>
          </a:bodyPr>
          <a:lstStyle/>
          <a:p>
            <a:r>
              <a:rPr lang="en-US" dirty="0" smtClean="0"/>
              <a:t>Now it’s time to start your first studio work!</a:t>
            </a:r>
            <a:br>
              <a:rPr lang="en-US" dirty="0" smtClean="0"/>
            </a:br>
            <a:r>
              <a:rPr lang="en-US" dirty="0"/>
              <a:t/>
            </a:r>
            <a:br>
              <a:rPr lang="en-US" dirty="0"/>
            </a:br>
            <a:r>
              <a:rPr lang="en-US" dirty="0" smtClean="0"/>
              <a:t>Be brave</a:t>
            </a:r>
            <a:br>
              <a:rPr lang="en-US" dirty="0" smtClean="0"/>
            </a:br>
            <a:r>
              <a:rPr lang="en-US" dirty="0" smtClean="0"/>
              <a:t>Take Risks</a:t>
            </a:r>
            <a:br>
              <a:rPr lang="en-US" dirty="0" smtClean="0"/>
            </a:br>
            <a:r>
              <a:rPr lang="en-US" dirty="0" smtClean="0"/>
              <a:t>Contact me for ideas or help</a:t>
            </a:r>
            <a:br>
              <a:rPr lang="en-US" dirty="0" smtClean="0"/>
            </a:br>
            <a:r>
              <a:rPr lang="en-US" dirty="0" smtClean="0"/>
              <a:t>Spend time to ensure the finish is a high quality</a:t>
            </a:r>
            <a:r>
              <a:rPr lang="en-US" dirty="0"/>
              <a:t/>
            </a:r>
            <a:br>
              <a:rPr lang="en-US" dirty="0"/>
            </a:b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692696"/>
            <a:ext cx="8229600" cy="1143000"/>
          </a:xfrm>
        </p:spPr>
        <p:txBody>
          <a:bodyPr>
            <a:normAutofit fontScale="90000"/>
          </a:bodyPr>
          <a:lstStyle/>
          <a:p>
            <a:pPr lvl="0"/>
            <a:r>
              <a:rPr lang="en-US" b="1" dirty="0" smtClean="0"/>
              <a:t>FIRST PAGE - You </a:t>
            </a:r>
            <a:r>
              <a:rPr lang="en-US" b="1" dirty="0"/>
              <a:t>should write a project proposal.</a:t>
            </a:r>
            <a:r>
              <a:rPr lang="en-US" dirty="0"/>
              <a:t>  Hopefully you will be continuing to develop work you have previously begun to explore but in more depth</a:t>
            </a:r>
            <a:r>
              <a:rPr lang="en-US" dirty="0" smtClean="0"/>
              <a:t>. However, if there is something you think ties in your culture and is more personal to you, feel free to change</a:t>
            </a:r>
            <a:r>
              <a:rPr lang="en-US" dirty="0"/>
              <a:t>  </a:t>
            </a:r>
            <a:br>
              <a:rPr lang="en-US" dirty="0"/>
            </a:b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85728"/>
            <a:ext cx="8229600" cy="1143000"/>
          </a:xfrm>
        </p:spPr>
        <p:txBody>
          <a:bodyPr>
            <a:normAutofit fontScale="90000"/>
          </a:bodyPr>
          <a:lstStyle/>
          <a:p>
            <a:pPr lvl="0" algn="l"/>
            <a:r>
              <a:rPr lang="en-US" b="1" dirty="0"/>
              <a:t>Make, on one page, an ideas </a:t>
            </a:r>
            <a:r>
              <a:rPr lang="en-US" b="1" dirty="0" err="1"/>
              <a:t>mindmap</a:t>
            </a:r>
            <a:r>
              <a:rPr lang="en-US" b="1" dirty="0"/>
              <a:t>.</a:t>
            </a:r>
            <a:r>
              <a:rPr lang="en-US" dirty="0"/>
              <a:t>  Jot down as many different words onto one page around your topic.  Include general themes, inspiration, artists, media, techniques.   </a:t>
            </a:r>
            <a:r>
              <a:rPr lang="en-US" dirty="0" smtClean="0"/>
              <a:t>Examples to follow</a:t>
            </a:r>
            <a:r>
              <a:rPr lang="en-US" dirty="0"/>
              <a:t/>
            </a:r>
            <a:br>
              <a:rPr lang="en-US" dirty="0"/>
            </a:b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descr="3d-mind-ma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0"/>
            <a:ext cx="9372600" cy="681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itle 2"/>
          <p:cNvSpPr txBox="1">
            <a:spLocks/>
          </p:cNvSpPr>
          <p:nvPr/>
        </p:nvSpPr>
        <p:spPr bwMode="auto">
          <a:xfrm>
            <a:off x="457200" y="505142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MS PGothic" charset="0"/>
                <a:cs typeface="MS PGothic" charset="0"/>
              </a:defRPr>
            </a:lvl1pPr>
            <a:lvl2pPr marL="742950" indent="-285750" eaLnBrk="0" hangingPunct="0">
              <a:defRPr>
                <a:solidFill>
                  <a:schemeClr val="tx1"/>
                </a:solidFill>
                <a:latin typeface="Calibri" charset="0"/>
                <a:ea typeface="MS PGothic" charset="0"/>
                <a:cs typeface="MS PGothic" charset="0"/>
              </a:defRPr>
            </a:lvl2pPr>
            <a:lvl3pPr marL="1143000" indent="-228600" eaLnBrk="0" hangingPunct="0">
              <a:defRPr>
                <a:solidFill>
                  <a:schemeClr val="tx1"/>
                </a:solidFill>
                <a:latin typeface="Calibri" charset="0"/>
                <a:ea typeface="MS PGothic" charset="0"/>
                <a:cs typeface="MS PGothic" charset="0"/>
              </a:defRPr>
            </a:lvl3pPr>
            <a:lvl4pPr marL="1600200" indent="-228600" eaLnBrk="0" hangingPunct="0">
              <a:defRPr>
                <a:solidFill>
                  <a:schemeClr val="tx1"/>
                </a:solidFill>
                <a:latin typeface="Calibri" charset="0"/>
                <a:ea typeface="MS PGothic" charset="0"/>
                <a:cs typeface="MS PGothic" charset="0"/>
              </a:defRPr>
            </a:lvl4pPr>
            <a:lvl5pPr marL="2057400" indent="-228600" eaLnBrk="0" hangingPunct="0">
              <a:defRPr>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Calibri" charset="0"/>
                <a:ea typeface="MS PGothic" charset="0"/>
                <a:cs typeface="MS PGothic" charset="0"/>
              </a:defRPr>
            </a:lvl9pPr>
          </a:lstStyle>
          <a:p>
            <a:pPr eaLnBrk="1" hangingPunct="1"/>
            <a:r>
              <a:rPr lang="en-US" sz="4400"/>
              <a:t>Could</a:t>
            </a:r>
          </a:p>
        </p:txBody>
      </p:sp>
    </p:spTree>
    <p:extLst>
      <p:ext uri="{BB962C8B-B14F-4D97-AF65-F5344CB8AC3E}">
        <p14:creationId xmlns:p14="http://schemas.microsoft.com/office/powerpoint/2010/main" val="348857486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457200" y="152400"/>
            <a:ext cx="8229600" cy="1143000"/>
          </a:xfrm>
        </p:spPr>
        <p:txBody>
          <a:bodyPr/>
          <a:lstStyle/>
          <a:p>
            <a:pPr eaLnBrk="1" hangingPunct="1"/>
            <a:r>
              <a:rPr lang="en-US" sz="500">
                <a:solidFill>
                  <a:srgbClr val="800000"/>
                </a:solidFill>
                <a:latin typeface="Castellar" charset="0"/>
                <a:ea typeface="MS PGothic" charset="0"/>
              </a:rPr>
              <a:t/>
            </a:r>
            <a:br>
              <a:rPr lang="en-US" sz="500">
                <a:solidFill>
                  <a:srgbClr val="800000"/>
                </a:solidFill>
                <a:latin typeface="Castellar" charset="0"/>
                <a:ea typeface="MS PGothic" charset="0"/>
              </a:rPr>
            </a:br>
            <a:r>
              <a:rPr lang="en-US" sz="500">
                <a:solidFill>
                  <a:srgbClr val="800000"/>
                </a:solidFill>
                <a:latin typeface="Castellar" charset="0"/>
                <a:ea typeface="MS PGothic" charset="0"/>
              </a:rPr>
              <a:t/>
            </a:r>
            <a:br>
              <a:rPr lang="en-US" sz="500">
                <a:solidFill>
                  <a:srgbClr val="800000"/>
                </a:solidFill>
                <a:latin typeface="Castellar" charset="0"/>
                <a:ea typeface="MS PGothic" charset="0"/>
              </a:rPr>
            </a:br>
            <a:endParaRPr lang="en-US" sz="2800">
              <a:solidFill>
                <a:srgbClr val="800000"/>
              </a:solidFill>
              <a:latin typeface="Castellar" charset="0"/>
              <a:ea typeface="MS PGothic" charset="0"/>
            </a:endParaRPr>
          </a:p>
        </p:txBody>
      </p:sp>
      <p:sp>
        <p:nvSpPr>
          <p:cNvPr id="139272" name="Text Box 8"/>
          <p:cNvSpPr txBox="1">
            <a:spLocks noChangeArrowheads="1"/>
          </p:cNvSpPr>
          <p:nvPr/>
        </p:nvSpPr>
        <p:spPr bwMode="auto">
          <a:xfrm>
            <a:off x="228600" y="5835650"/>
            <a:ext cx="8686800" cy="641350"/>
          </a:xfrm>
          <a:prstGeom prst="rect">
            <a:avLst/>
          </a:prstGeom>
          <a:noFill/>
          <a:ln>
            <a:noFill/>
          </a:ln>
          <a:effectLst/>
          <a:extLst/>
        </p:spPr>
        <p:txBody>
          <a:bodyPr>
            <a:spAutoFit/>
          </a:bodyPr>
          <a:lstStyle/>
          <a:p>
            <a:pPr algn="ctr" fontAlgn="auto">
              <a:spcBef>
                <a:spcPct val="50000"/>
              </a:spcBef>
              <a:spcAft>
                <a:spcPts val="0"/>
              </a:spcAft>
              <a:defRPr/>
            </a:pPr>
            <a:r>
              <a:rPr lang="en-US" dirty="0">
                <a:solidFill>
                  <a:srgbClr val="FFFFFF"/>
                </a:solidFill>
                <a:latin typeface="+mn-lt"/>
                <a:ea typeface="+mn-ea"/>
                <a:cs typeface="+mn-cs"/>
              </a:rPr>
              <a:t>A </a:t>
            </a:r>
            <a:r>
              <a:rPr lang="en-US" b="1" dirty="0">
                <a:solidFill>
                  <a:srgbClr val="FFFFFF"/>
                </a:solidFill>
                <a:latin typeface="+mn-lt"/>
                <a:ea typeface="+mn-ea"/>
                <a:cs typeface="+mn-cs"/>
              </a:rPr>
              <a:t>mind map</a:t>
            </a:r>
            <a:r>
              <a:rPr lang="en-US" dirty="0">
                <a:solidFill>
                  <a:srgbClr val="FFFFFF"/>
                </a:solidFill>
                <a:latin typeface="+mn-lt"/>
                <a:ea typeface="+mn-ea"/>
                <a:cs typeface="+mn-cs"/>
              </a:rPr>
              <a:t> is a diagram used to represent words, ideas, tasks and other items that are related and linked to a central key word or idea</a:t>
            </a:r>
          </a:p>
        </p:txBody>
      </p:sp>
      <p:pic>
        <p:nvPicPr>
          <p:cNvPr id="7172"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550" y="-649288"/>
            <a:ext cx="9861550" cy="7451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960895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484600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7"/>
          <p:cNvPicPr>
            <a:picLocks noChangeAspect="1" noChangeArrowheads="1"/>
          </p:cNvPicPr>
          <p:nvPr/>
        </p:nvPicPr>
        <p:blipFill>
          <a:blip r:embed="rId2">
            <a:extLst>
              <a:ext uri="{28A0092B-C50C-407E-A947-70E740481C1C}">
                <a14:useLocalDpi xmlns:a14="http://schemas.microsoft.com/office/drawing/2010/main" val="0"/>
              </a:ext>
            </a:extLst>
          </a:blip>
          <a:srcRect b="8328"/>
          <a:stretch>
            <a:fillRect/>
          </a:stretch>
        </p:blipFill>
        <p:spPr bwMode="auto">
          <a:xfrm>
            <a:off x="193675" y="366713"/>
            <a:ext cx="8461375" cy="609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620263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214290"/>
            <a:ext cx="8229600" cy="1143000"/>
          </a:xfrm>
        </p:spPr>
        <p:txBody>
          <a:bodyPr>
            <a:normAutofit fontScale="90000"/>
          </a:bodyPr>
          <a:lstStyle/>
          <a:p>
            <a:r>
              <a:rPr lang="en-US" dirty="0"/>
              <a:t>Go to www.art.sy.com, go to browse and search for 10 artists using key words from your </a:t>
            </a:r>
            <a:r>
              <a:rPr lang="en-US" dirty="0" err="1"/>
              <a:t>mindmap</a:t>
            </a:r>
            <a:r>
              <a:rPr lang="en-US" dirty="0"/>
              <a:t>. </a:t>
            </a:r>
            <a:r>
              <a:rPr lang="en-US" b="1" dirty="0"/>
              <a:t> Write their names in the relevant places in the </a:t>
            </a:r>
            <a:r>
              <a:rPr lang="en-US" b="1" dirty="0" err="1" smtClean="0"/>
              <a:t>mindmap</a:t>
            </a:r>
            <a:r>
              <a:rPr lang="en-US" b="1" dirty="0" smtClean="0"/>
              <a:t/>
            </a:r>
            <a:br>
              <a:rPr lang="en-US" b="1" dirty="0" smtClean="0"/>
            </a:br>
            <a:r>
              <a:rPr lang="en-US" b="1" dirty="0" smtClean="0"/>
              <a:t>You can include images of each artwork.  It will make your project clearer.</a:t>
            </a:r>
            <a:br>
              <a:rPr lang="en-US" b="1" dirty="0" smtClean="0"/>
            </a:br>
            <a:r>
              <a:rPr lang="en-US" b="1" dirty="0" smtClean="0"/>
              <a:t>Has your focus changed?  Do you need to make your project more relevant?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472" y="214290"/>
            <a:ext cx="8229600" cy="1143000"/>
          </a:xfrm>
        </p:spPr>
        <p:txBody>
          <a:bodyPr>
            <a:normAutofit fontScale="90000"/>
          </a:bodyPr>
          <a:lstStyle/>
          <a:p>
            <a:pPr lvl="0"/>
            <a:r>
              <a:rPr lang="en-US" dirty="0" err="1"/>
              <a:t>CHoose</a:t>
            </a:r>
            <a:r>
              <a:rPr lang="en-US" dirty="0"/>
              <a:t> two of the most relevant </a:t>
            </a:r>
            <a:r>
              <a:rPr lang="en-US" dirty="0" smtClean="0"/>
              <a:t>artworks </a:t>
            </a:r>
            <a:r>
              <a:rPr lang="en-US" dirty="0"/>
              <a:t>and </a:t>
            </a:r>
            <a:r>
              <a:rPr lang="en-US" b="1" dirty="0"/>
              <a:t>make artist research pages</a:t>
            </a:r>
            <a:r>
              <a:rPr lang="en-US" dirty="0"/>
              <a:t>. Describe, </a:t>
            </a:r>
            <a:r>
              <a:rPr lang="en-US" b="1" dirty="0"/>
              <a:t>ANALYSE</a:t>
            </a:r>
            <a:r>
              <a:rPr lang="en-US" dirty="0"/>
              <a:t> compare and consider the art from different points of view</a:t>
            </a:r>
            <a:r>
              <a:rPr lang="en-US" dirty="0" smtClean="0"/>
              <a:t>.</a:t>
            </a:r>
            <a:br>
              <a:rPr lang="en-US" dirty="0" smtClean="0"/>
            </a:br>
            <a:r>
              <a:rPr lang="en-US" dirty="0" smtClean="0"/>
              <a:t>You can compare two by the same artist.</a:t>
            </a:r>
            <a:br>
              <a:rPr lang="en-US" dirty="0" smtClean="0"/>
            </a:br>
            <a:r>
              <a:rPr lang="en-US" dirty="0" smtClean="0"/>
              <a:t>You can compare with your own work.</a:t>
            </a:r>
            <a:br>
              <a:rPr lang="en-US" dirty="0" smtClean="0"/>
            </a:br>
            <a:r>
              <a:rPr lang="en-US" dirty="0" smtClean="0"/>
              <a:t>Make the connections</a:t>
            </a:r>
            <a:r>
              <a:rPr lang="en-US" dirty="0"/>
              <a:t/>
            </a:r>
            <a:br>
              <a:rPr lang="en-US" dirty="0"/>
            </a:br>
            <a:endParaRPr lang="en-US" dirty="0"/>
          </a:p>
        </p:txBody>
      </p:sp>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132</TotalTime>
  <Words>165</Words>
  <Application>Microsoft Macintosh PowerPoint</Application>
  <PresentationFormat>On-screen Show (4:3)</PresentationFormat>
  <Paragraphs>14</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Metro</vt:lpstr>
      <vt:lpstr>I Am the Artist</vt:lpstr>
      <vt:lpstr>FIRST PAGE - You should write a project proposal.  Hopefully you will be continuing to develop work you have previously begun to explore but in more depth. However, if there is something you think ties in your culture and is more personal to you, feel free to change   </vt:lpstr>
      <vt:lpstr>Make, on one page, an ideas mindmap.  Jot down as many different words onto one page around your topic.  Include general themes, inspiration, artists, media, techniques.   Examples to follow </vt:lpstr>
      <vt:lpstr>PowerPoint Presentation</vt:lpstr>
      <vt:lpstr>  </vt:lpstr>
      <vt:lpstr>PowerPoint Presentation</vt:lpstr>
      <vt:lpstr>PowerPoint Presentation</vt:lpstr>
      <vt:lpstr>Go to www.art.sy.com, go to browse and search for 10 artists using key words from your mindmap.  Write their names in the relevant places in the mindmap You can include images of each artwork.  It will make your project clearer. Has your focus changed?  Do you need to make your project more relevant?</vt:lpstr>
      <vt:lpstr>CHoose two of the most relevant artworks and make artist research pages. Describe, ANALYSE compare and consider the art from different points of view. You can compare two by the same artist. You can compare with your own work. Make the connections </vt:lpstr>
      <vt:lpstr>Article.  Do not copy and paste the whole thing.  This should be presented in your IWB and your ideas written and developed accordingly. Include images.   Make sure you quote the article. Make sure you reference the article </vt:lpstr>
      <vt:lpstr>1-2 media experimentation pages.  Consider:  The media and techniques (composition/light/paint application/concepts)your artists have used and experiment with this.  Perhaps you already have on your artist pages.  Try combining the artist techniques with some new ideas of your own. Or try some of the artists ideas but with another media  Try your ideas but with another media. </vt:lpstr>
      <vt:lpstr>Ensure you always write the process and REFLECT on your experiments.   </vt:lpstr>
      <vt:lpstr>Have you referenced everything??  </vt:lpstr>
      <vt:lpstr>Now it’s time to start your first studio work!  Be brave Take Risks Contact me for ideas or help Spend time to ensure the finish is a high quality </vt:lpstr>
    </vt:vector>
  </TitlesOfParts>
  <Company>User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Am the Artist</dc:title>
  <dc:creator>kbrand</dc:creator>
  <cp:lastModifiedBy>Mac</cp:lastModifiedBy>
  <cp:revision>3</cp:revision>
  <dcterms:created xsi:type="dcterms:W3CDTF">2012-12-14T00:22:29Z</dcterms:created>
  <dcterms:modified xsi:type="dcterms:W3CDTF">2014-05-23T01:23:21Z</dcterms:modified>
</cp:coreProperties>
</file>