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64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3CEF10-391C-4DC7-B56F-DA7BF894B628}"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CEF10-391C-4DC7-B56F-DA7BF894B628}"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CEF10-391C-4DC7-B56F-DA7BF894B628}"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CEF10-391C-4DC7-B56F-DA7BF894B628}"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CEF10-391C-4DC7-B56F-DA7BF894B628}"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3CEF10-391C-4DC7-B56F-DA7BF894B628}" type="datetimeFigureOut">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3CEF10-391C-4DC7-B56F-DA7BF894B628}" type="datetimeFigureOut">
              <a:rPr lang="en-US" smtClean="0"/>
              <a:t>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3CEF10-391C-4DC7-B56F-DA7BF894B628}" type="datetimeFigureOut">
              <a:rPr lang="en-US" smtClean="0"/>
              <a:t>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CEF10-391C-4DC7-B56F-DA7BF894B628}" type="datetimeFigureOut">
              <a:rPr lang="en-US" smtClean="0"/>
              <a:t>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CEF10-391C-4DC7-B56F-DA7BF894B628}" type="datetimeFigureOut">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CEF10-391C-4DC7-B56F-DA7BF894B628}" type="datetimeFigureOut">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C5D63-4996-45D6-B8A5-242431C4BB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CEF10-391C-4DC7-B56F-DA7BF894B628}" type="datetimeFigureOut">
              <a:rPr lang="en-US" smtClean="0"/>
              <a:t>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C5D63-4996-45D6-B8A5-242431C4BB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anemitchellart.co.nz/default.ht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4214818"/>
            <a:ext cx="7772400" cy="1470025"/>
          </a:xfrm>
        </p:spPr>
        <p:txBody>
          <a:bodyPr/>
          <a:lstStyle/>
          <a:p>
            <a:r>
              <a:rPr lang="en-US" dirty="0" smtClean="0">
                <a:latin typeface="Algerian" pitchFamily="82" charset="0"/>
              </a:rPr>
              <a:t>Giving yourself a background</a:t>
            </a:r>
            <a:endParaRPr lang="en-US" dirty="0">
              <a:latin typeface="Algerian" pitchFamily="82"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5929330"/>
            <a:ext cx="7429552" cy="566738"/>
          </a:xfrm>
        </p:spPr>
        <p:txBody>
          <a:bodyPr>
            <a:normAutofit fontScale="90000"/>
          </a:bodyPr>
          <a:lstStyle/>
          <a:p>
            <a:r>
              <a:rPr lang="en-US" dirty="0" smtClean="0"/>
              <a:t>This amazing painting by Michael </a:t>
            </a:r>
            <a:r>
              <a:rPr lang="en-US" dirty="0" err="1" smtClean="0"/>
              <a:t>Shapcott</a:t>
            </a:r>
            <a:r>
              <a:rPr lang="en-US" dirty="0" smtClean="0"/>
              <a:t> features layers of </a:t>
            </a:r>
            <a:r>
              <a:rPr lang="en-US" dirty="0" err="1" smtClean="0"/>
              <a:t>colour</a:t>
            </a:r>
            <a:r>
              <a:rPr lang="en-US" dirty="0" smtClean="0"/>
              <a:t>: splashes / washes / drips that have been worked over, creating a rich, vibrant, multi-layered work.</a:t>
            </a:r>
            <a:endParaRPr lang="en-US" dirty="0"/>
          </a:p>
        </p:txBody>
      </p:sp>
      <p:sp>
        <p:nvSpPr>
          <p:cNvPr id="6" name="Text Placeholder 5"/>
          <p:cNvSpPr>
            <a:spLocks noGrp="1"/>
          </p:cNvSpPr>
          <p:nvPr>
            <p:ph type="body" sz="half" idx="2"/>
          </p:nvPr>
        </p:nvSpPr>
        <p:spPr/>
        <p:txBody>
          <a:bodyPr/>
          <a:lstStyle/>
          <a:p>
            <a:endParaRPr lang="en-US" dirty="0"/>
          </a:p>
        </p:txBody>
      </p:sp>
      <p:pic>
        <p:nvPicPr>
          <p:cNvPr id="8" name="Picture Placeholder 7" descr="michael-shapcott-art.jpg"/>
          <p:cNvPicPr>
            <a:picLocks noGrp="1" noChangeAspect="1"/>
          </p:cNvPicPr>
          <p:nvPr>
            <p:ph type="pic" idx="1"/>
          </p:nvPr>
        </p:nvPicPr>
        <p:blipFill>
          <a:blip r:embed="rId2"/>
          <a:srcRect l="14207" t="10625" r="15480" b="10625"/>
          <a:stretch>
            <a:fillRect/>
          </a:stretch>
        </p:blipFill>
        <p:spPr>
          <a:xfrm>
            <a:off x="2143108" y="642918"/>
            <a:ext cx="4429156" cy="4724400"/>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5929330"/>
            <a:ext cx="7429552" cy="566738"/>
          </a:xfrm>
        </p:spPr>
        <p:txBody>
          <a:bodyPr>
            <a:normAutofit fontScale="90000"/>
          </a:bodyPr>
          <a:lstStyle/>
          <a:p>
            <a:r>
              <a:rPr lang="en-US" dirty="0" smtClean="0"/>
              <a:t>In the example to the right, by </a:t>
            </a:r>
            <a:r>
              <a:rPr lang="en-US" dirty="0" smtClean="0">
                <a:hlinkClick r:id="rId2"/>
              </a:rPr>
              <a:t>Jane Mitchell</a:t>
            </a:r>
            <a:r>
              <a:rPr lang="en-US" dirty="0" smtClean="0"/>
              <a:t>, a semi-translucent baby’s pram has been painted over a textural background – creating the impression of a decaying wall surface. The work suggests urban decay: forgotten moments in time; a snapshot of human existence in a crumbling, eroding world.</a:t>
            </a:r>
            <a:endParaRPr lang="en-US" dirty="0"/>
          </a:p>
        </p:txBody>
      </p:sp>
      <p:pic>
        <p:nvPicPr>
          <p:cNvPr id="7" name="Picture Placeholder 6" descr="jane-mitchell-artist.jpg"/>
          <p:cNvPicPr>
            <a:picLocks noGrp="1" noChangeAspect="1"/>
          </p:cNvPicPr>
          <p:nvPr>
            <p:ph type="pic" idx="1"/>
          </p:nvPr>
        </p:nvPicPr>
        <p:blipFill>
          <a:blip r:embed="rId3"/>
          <a:srcRect t="12248" b="12248"/>
          <a:stretch>
            <a:fillRect/>
          </a:stretch>
        </p:blipFill>
        <p:spPr>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5715016"/>
            <a:ext cx="5286380" cy="566738"/>
          </a:xfrm>
        </p:spPr>
        <p:txBody>
          <a:bodyPr>
            <a:normAutofit fontScale="90000"/>
          </a:bodyPr>
          <a:lstStyle/>
          <a:p>
            <a:r>
              <a:rPr lang="en-US" dirty="0" smtClean="0"/>
              <a:t>Expressive drawing with pastel on acrylic ground: perfect use of media for sketchbook exploration</a:t>
            </a:r>
            <a:br>
              <a:rPr lang="en-US" dirty="0" smtClean="0"/>
            </a:br>
            <a:endParaRPr lang="en-US" dirty="0"/>
          </a:p>
        </p:txBody>
      </p:sp>
      <p:pic>
        <p:nvPicPr>
          <p:cNvPr id="5" name="Picture Placeholder 4" descr="pastel-on-acrylic-ground.jpg"/>
          <p:cNvPicPr>
            <a:picLocks noGrp="1" noChangeAspect="1"/>
          </p:cNvPicPr>
          <p:nvPr>
            <p:ph type="pic" idx="1"/>
          </p:nvPr>
        </p:nvPicPr>
        <p:blipFill>
          <a:blip r:embed="rId2"/>
          <a:srcRect l="2381" r="2381"/>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1143000"/>
          </a:xfrm>
        </p:spPr>
        <p:txBody>
          <a:bodyPr>
            <a:normAutofit fontScale="90000"/>
          </a:bodyPr>
          <a:lstStyle/>
          <a:p>
            <a:r>
              <a:rPr lang="en-US" dirty="0" smtClean="0"/>
              <a:t>Acrylic Washes / Ink Washes / </a:t>
            </a:r>
            <a:r>
              <a:rPr lang="en-US" dirty="0" err="1" smtClean="0"/>
              <a:t>Watercolour</a:t>
            </a:r>
            <a:r>
              <a:rPr lang="en-US" dirty="0" smtClean="0"/>
              <a:t> Grounds</a:t>
            </a:r>
            <a:br>
              <a:rPr lang="en-US" dirty="0" smtClean="0"/>
            </a:br>
            <a:endParaRPr lang="en-US" dirty="0"/>
          </a:p>
        </p:txBody>
      </p:sp>
      <p:sp>
        <p:nvSpPr>
          <p:cNvPr id="3" name="Text Placeholder 2"/>
          <p:cNvSpPr>
            <a:spLocks noGrp="1"/>
          </p:cNvSpPr>
          <p:nvPr>
            <p:ph type="body" idx="1"/>
          </p:nvPr>
        </p:nvSpPr>
        <p:spPr>
          <a:xfrm>
            <a:off x="214282" y="1214422"/>
            <a:ext cx="8643998" cy="960453"/>
          </a:xfrm>
        </p:spPr>
        <p:style>
          <a:lnRef idx="0">
            <a:scrgbClr r="0" g="0" b="0"/>
          </a:lnRef>
          <a:fillRef idx="1003">
            <a:schemeClr val="lt2"/>
          </a:fillRef>
          <a:effectRef idx="0">
            <a:scrgbClr r="0" g="0" b="0"/>
          </a:effectRef>
          <a:fontRef idx="major"/>
        </p:style>
        <p:txBody>
          <a:bodyPr>
            <a:normAutofit fontScale="92500" lnSpcReduction="20000"/>
          </a:bodyPr>
          <a:lstStyle/>
          <a:p>
            <a:r>
              <a:rPr lang="en-US" dirty="0" smtClean="0"/>
              <a:t>When you make a ground using a watery medium, it dries in beautiful, unexpected patterns. Two beautiful works by Stella </a:t>
            </a:r>
            <a:r>
              <a:rPr lang="en-US" dirty="0" err="1" smtClean="0"/>
              <a:t>Im</a:t>
            </a:r>
            <a:r>
              <a:rPr lang="en-US" dirty="0" smtClean="0"/>
              <a:t> </a:t>
            </a:r>
            <a:r>
              <a:rPr lang="en-US" dirty="0" err="1" smtClean="0"/>
              <a:t>Hultberg</a:t>
            </a:r>
            <a:r>
              <a:rPr lang="en-US" dirty="0" smtClean="0"/>
              <a:t> on a ground of tea-stained paper. </a:t>
            </a:r>
            <a:endParaRPr lang="en-US" dirty="0"/>
          </a:p>
        </p:txBody>
      </p:sp>
      <p:pic>
        <p:nvPicPr>
          <p:cNvPr id="7" name="Content Placeholder 6" descr="stella-im-hultberg-tea-stain.jpg"/>
          <p:cNvPicPr>
            <a:picLocks noGrp="1" noChangeAspect="1"/>
          </p:cNvPicPr>
          <p:nvPr>
            <p:ph sz="half" idx="2"/>
          </p:nvPr>
        </p:nvPicPr>
        <p:blipFill>
          <a:blip r:embed="rId2"/>
          <a:stretch>
            <a:fillRect/>
          </a:stretch>
        </p:blipFill>
        <p:spPr>
          <a:xfrm>
            <a:off x="1357290" y="2357430"/>
            <a:ext cx="6215106" cy="413353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702" y="274638"/>
            <a:ext cx="2000264" cy="5797568"/>
          </a:xfrm>
        </p:spPr>
        <p:style>
          <a:lnRef idx="0">
            <a:scrgbClr r="0" g="0" b="0"/>
          </a:lnRef>
          <a:fillRef idx="1003">
            <a:schemeClr val="lt2"/>
          </a:fillRef>
          <a:effectRef idx="0">
            <a:scrgbClr r="0" g="0" b="0"/>
          </a:effectRef>
          <a:fontRef idx="major"/>
        </p:style>
        <p:txBody>
          <a:bodyPr vert="horz">
            <a:noAutofit/>
          </a:bodyPr>
          <a:lstStyle/>
          <a:p>
            <a:r>
              <a:rPr lang="en-US" sz="1800" dirty="0" smtClean="0"/>
              <a:t>This drawing by </a:t>
            </a:r>
            <a:r>
              <a:rPr lang="en-US" sz="1800" dirty="0" err="1" smtClean="0"/>
              <a:t>Amiria</a:t>
            </a:r>
            <a:r>
              <a:rPr lang="en-US" sz="1800" dirty="0" smtClean="0"/>
              <a:t> Robinson, was completing using graphite and white pencil upon acrylic wash. The ground was created using three different </a:t>
            </a:r>
            <a:r>
              <a:rPr lang="en-US" sz="1800" dirty="0" err="1" smtClean="0"/>
              <a:t>colours</a:t>
            </a:r>
            <a:r>
              <a:rPr lang="en-US" sz="1800" dirty="0" smtClean="0"/>
              <a:t> of watered down acrylic (yellow ochre, then red umber then cool blue), applied while the previous layer was still wet, with a large, flat, dry-bristled brush</a:t>
            </a:r>
            <a:br>
              <a:rPr lang="en-US" sz="1800" dirty="0" smtClean="0"/>
            </a:br>
            <a:endParaRPr lang="en-US" sz="1800" dirty="0"/>
          </a:p>
        </p:txBody>
      </p:sp>
      <p:sp>
        <p:nvSpPr>
          <p:cNvPr id="3" name="Vertical Text Placeholder 2"/>
          <p:cNvSpPr>
            <a:spLocks noGrp="1"/>
          </p:cNvSpPr>
          <p:nvPr>
            <p:ph type="body" orient="vert" idx="1"/>
          </p:nvPr>
        </p:nvSpPr>
        <p:spPr/>
        <p:txBody>
          <a:bodyPr vert="horz"/>
          <a:lstStyle/>
          <a:p>
            <a:pPr>
              <a:buNone/>
            </a:pPr>
            <a:endParaRPr lang="en-US" dirty="0"/>
          </a:p>
        </p:txBody>
      </p:sp>
      <p:pic>
        <p:nvPicPr>
          <p:cNvPr id="4" name="Picture 3" descr="acrylic-wash-background.jpg"/>
          <p:cNvPicPr>
            <a:picLocks noChangeAspect="1"/>
          </p:cNvPicPr>
          <p:nvPr/>
        </p:nvPicPr>
        <p:blipFill>
          <a:blip r:embed="rId2"/>
          <a:stretch>
            <a:fillRect/>
          </a:stretch>
        </p:blipFill>
        <p:spPr>
          <a:xfrm>
            <a:off x="357158" y="500042"/>
            <a:ext cx="5781987" cy="5286388"/>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pPr algn="l"/>
            <a:r>
              <a:rPr lang="en-US" sz="2000" dirty="0" smtClean="0"/>
              <a:t>This beautiful ‘A’ grade IGCSE Art examination final piece was created by Georgia </a:t>
            </a:r>
            <a:r>
              <a:rPr lang="en-US" sz="2000" dirty="0" err="1" smtClean="0"/>
              <a:t>Shattky</a:t>
            </a:r>
            <a:r>
              <a:rPr lang="en-US" sz="2000" dirty="0" smtClean="0"/>
              <a:t>, while studying at ACG Parnell College. The ground was created using subtle acrylic washes, with the fruit, vegetables and fabric folds drawn over the top using </a:t>
            </a:r>
            <a:r>
              <a:rPr lang="en-US" sz="2000" dirty="0" err="1" smtClean="0"/>
              <a:t>coloured</a:t>
            </a:r>
            <a:r>
              <a:rPr lang="en-US" sz="2000" dirty="0" smtClean="0"/>
              <a:t> pencil. Cleverly composed and accurately drawn, the mottled ground gives this work a creative element that lifts it out of the ordinary. </a:t>
            </a:r>
            <a:endParaRPr lang="en-US" sz="2000" dirty="0"/>
          </a:p>
        </p:txBody>
      </p:sp>
      <p:pic>
        <p:nvPicPr>
          <p:cNvPr id="4" name="Content Placeholder 3" descr="IGCSE-art-examination.jpg"/>
          <p:cNvPicPr>
            <a:picLocks noGrp="1" noChangeAspect="1"/>
          </p:cNvPicPr>
          <p:nvPr>
            <p:ph idx="1"/>
          </p:nvPr>
        </p:nvPicPr>
        <p:blipFill>
          <a:blip r:embed="rId3"/>
          <a:stretch>
            <a:fillRect/>
          </a:stretch>
        </p:blipFill>
        <p:spPr>
          <a:xfrm>
            <a:off x="1285852" y="1928802"/>
            <a:ext cx="6480356" cy="4525963"/>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bodyPr>
          <a:lstStyle/>
          <a:p>
            <a:r>
              <a:rPr lang="en-US" sz="2400" b="1" dirty="0" smtClean="0"/>
              <a:t>Carefully placed blocks of </a:t>
            </a:r>
            <a:r>
              <a:rPr lang="en-US" sz="2400" b="1" dirty="0" err="1" smtClean="0"/>
              <a:t>coloured</a:t>
            </a:r>
            <a:r>
              <a:rPr lang="en-US" sz="2400" b="1" dirty="0" smtClean="0"/>
              <a:t> wash can be used to direct the viewer’s attention, as in this image by Graham Smith </a:t>
            </a:r>
            <a:br>
              <a:rPr lang="en-US" sz="2400" b="1" dirty="0" smtClean="0"/>
            </a:br>
            <a:endParaRPr lang="en-US" sz="2400" b="1" dirty="0"/>
          </a:p>
        </p:txBody>
      </p:sp>
      <p:pic>
        <p:nvPicPr>
          <p:cNvPr id="4" name="Content Placeholder 3" descr="ink-wash-ground.jpg"/>
          <p:cNvPicPr>
            <a:picLocks noGrp="1" noChangeAspect="1"/>
          </p:cNvPicPr>
          <p:nvPr>
            <p:ph idx="1"/>
          </p:nvPr>
        </p:nvPicPr>
        <p:blipFill>
          <a:blip r:embed="rId2"/>
          <a:stretch>
            <a:fillRect/>
          </a:stretch>
        </p:blipFill>
        <p:spPr>
          <a:xfrm>
            <a:off x="849602" y="1600200"/>
            <a:ext cx="7444796"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857760"/>
            <a:ext cx="8858280" cy="1143000"/>
          </a:xfrm>
        </p:spPr>
        <p:txBody>
          <a:bodyPr>
            <a:normAutofit fontScale="90000"/>
          </a:bodyPr>
          <a:lstStyle/>
          <a:p>
            <a:r>
              <a:rPr lang="en-US" dirty="0"/>
              <a:t>P</a:t>
            </a:r>
            <a:r>
              <a:rPr lang="en-US" dirty="0" smtClean="0"/>
              <a:t>ainting over a beautiful ground of drips</a:t>
            </a:r>
            <a:br>
              <a:rPr lang="en-US" dirty="0" smtClean="0"/>
            </a:br>
            <a:endParaRPr lang="en-US" dirty="0"/>
          </a:p>
        </p:txBody>
      </p:sp>
      <p:pic>
        <p:nvPicPr>
          <p:cNvPr id="4" name="Content Placeholder 3" descr="andrew-young-artist.jpg"/>
          <p:cNvPicPr>
            <a:picLocks noGrp="1" noChangeAspect="1"/>
          </p:cNvPicPr>
          <p:nvPr>
            <p:ph idx="1"/>
          </p:nvPr>
        </p:nvPicPr>
        <p:blipFill>
          <a:blip r:embed="rId2"/>
          <a:stretch>
            <a:fillRect/>
          </a:stretch>
        </p:blipFill>
        <p:spPr>
          <a:xfrm>
            <a:off x="642910" y="285728"/>
            <a:ext cx="8001000" cy="3378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a:xfrm>
            <a:off x="642910" y="5143512"/>
            <a:ext cx="7772400" cy="1500187"/>
          </a:xfrm>
        </p:spPr>
        <p:txBody>
          <a:bodyPr>
            <a:normAutofit/>
          </a:bodyPr>
          <a:lstStyle/>
          <a:p>
            <a:r>
              <a:rPr lang="en-US" dirty="0" smtClean="0">
                <a:solidFill>
                  <a:schemeClr val="bg2">
                    <a:lumMod val="25000"/>
                  </a:schemeClr>
                </a:solidFill>
              </a:rPr>
              <a:t>Using a ground often results in the creation of rich, multi-layered works that have a history to them; buried marks that fill them authenticity. Instead of being superficial or surface-deep, your painting becomes the work of an artist: filled with song.</a:t>
            </a:r>
          </a:p>
          <a:p>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362075"/>
          </a:xfrm>
        </p:spPr>
        <p:txBody>
          <a:bodyPr>
            <a:normAutofit fontScale="90000"/>
          </a:bodyPr>
          <a:lstStyle/>
          <a:p>
            <a:r>
              <a:rPr lang="en-US" dirty="0" smtClean="0"/>
              <a:t>What’s the benefits?</a:t>
            </a:r>
            <a:r>
              <a:rPr lang="en-US" dirty="0" smtClean="0">
                <a:solidFill>
                  <a:schemeClr val="bg2">
                    <a:lumMod val="10000"/>
                  </a:schemeClr>
                </a:solidFill>
              </a:rPr>
              <a:t> </a:t>
            </a:r>
            <a:br>
              <a:rPr lang="en-US" dirty="0" smtClean="0">
                <a:solidFill>
                  <a:schemeClr val="bg2">
                    <a:lumMod val="10000"/>
                  </a:schemeClr>
                </a:solidFill>
              </a:rPr>
            </a:br>
            <a:r>
              <a:rPr lang="en-US" dirty="0">
                <a:solidFill>
                  <a:schemeClr val="bg2">
                    <a:lumMod val="10000"/>
                  </a:schemeClr>
                </a:solidFill>
              </a:rPr>
              <a:t/>
            </a:r>
            <a:br>
              <a:rPr lang="en-US" dirty="0">
                <a:solidFill>
                  <a:schemeClr val="bg2">
                    <a:lumMod val="10000"/>
                  </a:schemeClr>
                </a:solidFill>
              </a:rPr>
            </a:br>
            <a:r>
              <a:rPr lang="en-US" dirty="0" smtClean="0">
                <a:solidFill>
                  <a:schemeClr val="bg2">
                    <a:lumMod val="10000"/>
                  </a:schemeClr>
                </a:solidFill>
              </a:rPr>
              <a:t>LO: How to integrate a ground within your paintings or drawings.</a:t>
            </a:r>
            <a:br>
              <a:rPr lang="en-US" dirty="0" smtClean="0">
                <a:solidFill>
                  <a:schemeClr val="bg2">
                    <a:lumMod val="10000"/>
                  </a:schemeClr>
                </a:solidFill>
              </a:rPr>
            </a:br>
            <a:endParaRPr lang="en-US" dirty="0"/>
          </a:p>
        </p:txBody>
      </p:sp>
      <p:sp>
        <p:nvSpPr>
          <p:cNvPr id="3" name="Text Placeholder 2"/>
          <p:cNvSpPr>
            <a:spLocks noGrp="1"/>
          </p:cNvSpPr>
          <p:nvPr>
            <p:ph type="body" idx="1"/>
          </p:nvPr>
        </p:nvSpPr>
        <p:spPr>
          <a:xfrm>
            <a:off x="0" y="4357670"/>
            <a:ext cx="8923341" cy="2500330"/>
          </a:xfrm>
        </p:spPr>
        <p:txBody>
          <a:bodyPr>
            <a:normAutofit fontScale="92500" lnSpcReduction="20000"/>
          </a:bodyPr>
          <a:lstStyle/>
          <a:p>
            <a:endParaRPr lang="en-US" sz="2800" dirty="0" smtClean="0">
              <a:solidFill>
                <a:schemeClr val="bg2">
                  <a:lumMod val="10000"/>
                </a:schemeClr>
              </a:solidFill>
            </a:endParaRPr>
          </a:p>
          <a:p>
            <a:r>
              <a:rPr lang="en-US" sz="2800" dirty="0" smtClean="0">
                <a:solidFill>
                  <a:schemeClr val="bg2">
                    <a:lumMod val="10000"/>
                  </a:schemeClr>
                </a:solidFill>
              </a:rPr>
              <a:t>While grounds are common in contemporary art, many students continue to draw or paint solely on unprimed, undecorated surfaces (usually plain white paper). This approach can be wholly appropriate – and, indeed, sometimes wondrous – however, for many projects, there are considerable benefits to being creative with the treatment of a painting surface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pPr algn="l"/>
            <a:r>
              <a:rPr lang="en-US" sz="2000" dirty="0" smtClean="0"/>
              <a:t>This intriguing painting by artist Andrew Young depicts tightly controlled images of people bicycling across a ground of streaming drips and collaged materials. The realistic figures and bicycles have a clever ambivalence towards one another, as they hurtle across the chaotic, unpredictable dance of running paint  </a:t>
            </a:r>
            <a:br>
              <a:rPr lang="en-US" sz="2000" dirty="0" smtClean="0"/>
            </a:br>
            <a:endParaRPr lang="en-US" sz="2000" dirty="0"/>
          </a:p>
        </p:txBody>
      </p:sp>
      <p:sp>
        <p:nvSpPr>
          <p:cNvPr id="3" name="Vertical Text Placeholder 2"/>
          <p:cNvSpPr>
            <a:spLocks noGrp="1"/>
          </p:cNvSpPr>
          <p:nvPr>
            <p:ph type="body" orient="vert" idx="1"/>
          </p:nvPr>
        </p:nvSpPr>
        <p:spPr/>
        <p:txBody>
          <a:bodyPr/>
          <a:lstStyle/>
          <a:p>
            <a:endParaRPr lang="en-US"/>
          </a:p>
        </p:txBody>
      </p:sp>
      <p:pic>
        <p:nvPicPr>
          <p:cNvPr id="4" name="Picture 3" descr="drew-young-artist.jpg"/>
          <p:cNvPicPr>
            <a:picLocks noChangeAspect="1"/>
          </p:cNvPicPr>
          <p:nvPr/>
        </p:nvPicPr>
        <p:blipFill>
          <a:blip r:embed="rId2"/>
          <a:stretch>
            <a:fillRect/>
          </a:stretch>
        </p:blipFill>
        <p:spPr>
          <a:xfrm>
            <a:off x="2428860" y="1357298"/>
            <a:ext cx="5310045" cy="5166758"/>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214686"/>
            <a:ext cx="4000528" cy="1143000"/>
          </a:xfrm>
        </p:spPr>
        <p:txBody>
          <a:bodyPr>
            <a:noAutofit/>
          </a:bodyPr>
          <a:lstStyle/>
          <a:p>
            <a:pPr algn="l"/>
            <a:r>
              <a:rPr lang="en-US" sz="3200" b="1" dirty="0" smtClean="0"/>
              <a:t>What is a ‘ground’?</a:t>
            </a:r>
            <a:r>
              <a:rPr lang="en-US" sz="2000" dirty="0" smtClean="0"/>
              <a:t/>
            </a:r>
            <a:br>
              <a:rPr lang="en-US" sz="2000" dirty="0" smtClean="0"/>
            </a:br>
            <a:r>
              <a:rPr lang="en-US" sz="2000" dirty="0" smtClean="0"/>
              <a:t>Short for ‘background’, a ground is the very first layer of paint (or other wet medium) applied to an artwork. It is an undercoat, which can either be covered entirely by subsequent media, or left visible in the final work.</a:t>
            </a:r>
            <a:br>
              <a:rPr lang="en-US" sz="2000" dirty="0" smtClean="0"/>
            </a:br>
            <a:r>
              <a:rPr lang="en-US" sz="2000" dirty="0"/>
              <a:t/>
            </a:r>
            <a:br>
              <a:rPr lang="en-US" sz="2000" dirty="0"/>
            </a:br>
            <a:r>
              <a:rPr lang="en-US" sz="2000" dirty="0" smtClean="0"/>
              <a:t> A white ground in this skilful A Level art print by Alexander </a:t>
            </a:r>
            <a:r>
              <a:rPr lang="en-US" sz="2000" dirty="0" err="1" smtClean="0"/>
              <a:t>Pavely</a:t>
            </a:r>
            <a:r>
              <a:rPr lang="en-US" sz="2000" dirty="0" smtClean="0"/>
              <a:t>  partially obscures a layer of collaged newspaper. This makes the text less visible and allows the red buildings to stand out when printed over the top. It also makes the newspaper less absorbent, creating a better surface for the ink to print upon </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pic>
        <p:nvPicPr>
          <p:cNvPr id="4" name="Picture 3" descr="painting-on-newspaper-art.jpg"/>
          <p:cNvPicPr>
            <a:picLocks noChangeAspect="1"/>
          </p:cNvPicPr>
          <p:nvPr/>
        </p:nvPicPr>
        <p:blipFill>
          <a:blip r:embed="rId2"/>
          <a:stretch>
            <a:fillRect/>
          </a:stretch>
        </p:blipFill>
        <p:spPr>
          <a:xfrm>
            <a:off x="4429124" y="214290"/>
            <a:ext cx="4261630" cy="6179363"/>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Using a ground has several practical advantages, as well as some important aesthetic ones. For example:</a:t>
            </a:r>
            <a:br>
              <a:rPr lang="en-US" sz="2800" dirty="0" smtClean="0"/>
            </a:br>
            <a:endParaRPr lang="en-US" sz="2800" dirty="0"/>
          </a:p>
        </p:txBody>
      </p:sp>
      <p:sp>
        <p:nvSpPr>
          <p:cNvPr id="3" name="Vertical Text Placeholder 2"/>
          <p:cNvSpPr>
            <a:spLocks noGrp="1"/>
          </p:cNvSpPr>
          <p:nvPr>
            <p:ph type="body" orient="vert" idx="1"/>
          </p:nvPr>
        </p:nvSpPr>
        <p:spPr>
          <a:xfrm>
            <a:off x="500034" y="1500174"/>
            <a:ext cx="8229600" cy="4525963"/>
          </a:xfrm>
        </p:spPr>
        <p:style>
          <a:lnRef idx="0">
            <a:scrgbClr r="0" g="0" b="0"/>
          </a:lnRef>
          <a:fillRef idx="1003">
            <a:schemeClr val="lt2"/>
          </a:fillRef>
          <a:effectRef idx="0">
            <a:scrgbClr r="0" g="0" b="0"/>
          </a:effectRef>
          <a:fontRef idx="major"/>
        </p:style>
        <p:txBody>
          <a:bodyPr vert="horz">
            <a:normAutofit fontScale="70000" lnSpcReduction="20000"/>
          </a:bodyPr>
          <a:lstStyle/>
          <a:p>
            <a:r>
              <a:rPr lang="en-US" b="1" dirty="0" smtClean="0"/>
              <a:t>Blending </a:t>
            </a:r>
            <a:r>
              <a:rPr lang="en-US" b="1" dirty="0" err="1" smtClean="0"/>
              <a:t>colours</a:t>
            </a:r>
            <a:r>
              <a:rPr lang="en-US" b="1" dirty="0" smtClean="0"/>
              <a:t> is easier</a:t>
            </a:r>
            <a:r>
              <a:rPr lang="en-US" dirty="0" smtClean="0"/>
              <a:t>. Most papers, canvases, timbers and fabrics are very porous. If you paint directly upon them, the moisture from the paint is absorbed almost immediately, resulting in paint that is difficult to spread and difficult to blend.</a:t>
            </a:r>
          </a:p>
          <a:p>
            <a:r>
              <a:rPr lang="en-US" b="1" dirty="0" smtClean="0"/>
              <a:t>Paint dries richer and more vibrant</a:t>
            </a:r>
            <a:r>
              <a:rPr lang="en-US" dirty="0" smtClean="0"/>
              <a:t>. Without a ground to ‘seal’ a surface, paint dries prematurely and becomes slightly flat and dull in appearance; absent of its natural glossy sheen (if you have never used a ground, you won’t be aware of how full-bodied and beautiful paint can look when it is allowed to slowly evaporate dry).</a:t>
            </a:r>
          </a:p>
          <a:p>
            <a:r>
              <a:rPr lang="en-US" b="1" dirty="0" smtClean="0"/>
              <a:t>You can paint on a greater range of surfaces</a:t>
            </a:r>
            <a:r>
              <a:rPr lang="en-US" dirty="0" smtClean="0"/>
              <a:t>. Many shiny materials, particularly composite boards (such as hardboard, which contains oil) repel acrylic paint. A professional primer such as Gesso (see below) is designed to adhere to such surfaces and to create a ground that is perfect for painting upon.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kim-naumann-artist.jpg"/>
          <p:cNvPicPr>
            <a:picLocks noGrp="1" noChangeAspect="1"/>
          </p:cNvPicPr>
          <p:nvPr>
            <p:ph idx="1"/>
          </p:nvPr>
        </p:nvPicPr>
        <p:blipFill>
          <a:blip r:embed="rId2"/>
          <a:stretch>
            <a:fillRect/>
          </a:stretch>
        </p:blipFill>
        <p:spPr>
          <a:xfrm>
            <a:off x="4225924" y="558005"/>
            <a:ext cx="4060851" cy="5631047"/>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
        <p:nvSpPr>
          <p:cNvPr id="4" name="Text Placeholder 3"/>
          <p:cNvSpPr>
            <a:spLocks noGrp="1"/>
          </p:cNvSpPr>
          <p:nvPr>
            <p:ph type="body" sz="half" idx="2"/>
          </p:nvPr>
        </p:nvSpPr>
        <p:spPr>
          <a:xfrm>
            <a:off x="285720" y="214290"/>
            <a:ext cx="3179793" cy="6357982"/>
          </a:xfrm>
        </p:spPr>
        <p:txBody>
          <a:bodyPr>
            <a:normAutofit/>
          </a:bodyPr>
          <a:lstStyle/>
          <a:p>
            <a:r>
              <a:rPr lang="en-US" sz="2600" dirty="0" smtClean="0"/>
              <a:t>This painting by artist Kim </a:t>
            </a:r>
            <a:r>
              <a:rPr lang="en-US" sz="2600" dirty="0" err="1" smtClean="0"/>
              <a:t>Naumann</a:t>
            </a:r>
            <a:r>
              <a:rPr lang="en-US" sz="2600" dirty="0" smtClean="0"/>
              <a:t> has been completed on a collage of textured paper, such as wallpaper and gift cards. The blue and brown washes over the top has settled in the creases and indentations, highlighting the texture and creating a beautiful ground for the painting.</a:t>
            </a:r>
          </a:p>
          <a:p>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7166"/>
            <a:ext cx="8229600" cy="6286544"/>
          </a:xfrm>
        </p:spPr>
        <p:style>
          <a:lnRef idx="0">
            <a:scrgbClr r="0" g="0" b="0"/>
          </a:lnRef>
          <a:fillRef idx="1003">
            <a:schemeClr val="lt2"/>
          </a:fillRef>
          <a:effectRef idx="0">
            <a:scrgbClr r="0" g="0" b="0"/>
          </a:effectRef>
          <a:fontRef idx="major"/>
        </p:style>
        <p:txBody>
          <a:bodyPr>
            <a:noAutofit/>
          </a:bodyPr>
          <a:lstStyle/>
          <a:p>
            <a:r>
              <a:rPr lang="en-US" sz="2300" b="1" dirty="0" smtClean="0"/>
              <a:t>Texture</a:t>
            </a:r>
            <a:r>
              <a:rPr lang="en-US" sz="2300" dirty="0" smtClean="0"/>
              <a:t>. A ground can be used to smooth over imperfections in the underlying surface or to create new texture.</a:t>
            </a:r>
          </a:p>
          <a:p>
            <a:r>
              <a:rPr lang="en-US" sz="2300" b="1" dirty="0" smtClean="0"/>
              <a:t>Flimsy papers can be strengthened</a:t>
            </a:r>
            <a:r>
              <a:rPr lang="en-US" sz="2300" dirty="0" smtClean="0"/>
              <a:t>. A sheet of paper becomes stiffer and more resilient when covered with a thick ground (sometimes painting both sides is necessary, in order to </a:t>
            </a:r>
            <a:r>
              <a:rPr lang="en-US" sz="2300" dirty="0" err="1" smtClean="0"/>
              <a:t>minimise</a:t>
            </a:r>
            <a:r>
              <a:rPr lang="en-US" sz="2300" dirty="0" smtClean="0"/>
              <a:t> warping). A sturdier piece of paper is especially beneficial if later adding collage or heavy elements to a work. </a:t>
            </a:r>
          </a:p>
          <a:p>
            <a:r>
              <a:rPr lang="en-US" sz="2300" b="1" dirty="0" smtClean="0"/>
              <a:t>It allows you to easily cover underlying </a:t>
            </a:r>
            <a:r>
              <a:rPr lang="en-US" sz="2300" b="1" dirty="0" err="1" smtClean="0"/>
              <a:t>colours</a:t>
            </a:r>
            <a:r>
              <a:rPr lang="en-US" sz="2300" dirty="0" smtClean="0"/>
              <a:t>. A thick primer reduces the number of layers needed to cover a intensely </a:t>
            </a:r>
            <a:r>
              <a:rPr lang="en-US" sz="2300" dirty="0" err="1" smtClean="0"/>
              <a:t>coloured</a:t>
            </a:r>
            <a:r>
              <a:rPr lang="en-US" sz="2300" dirty="0" smtClean="0"/>
              <a:t> surface.</a:t>
            </a:r>
          </a:p>
          <a:p>
            <a:r>
              <a:rPr lang="en-US" sz="2300" b="1" dirty="0" smtClean="0"/>
              <a:t>Paintings can be finished faster</a:t>
            </a:r>
            <a:r>
              <a:rPr lang="en-US" sz="2300" dirty="0" smtClean="0"/>
              <a:t>. If a ground remains partially – or completely – visible in a finished work, the painting can often be finished much faster. At a very simple level, your work is already partially done: the canvas is covered entirely from the start (time is usually of vital importance for high school art students who are obligated to complete work within tight time frames).</a:t>
            </a:r>
          </a:p>
          <a:p>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an-francis-artist.jpg"/>
          <p:cNvPicPr>
            <a:picLocks noGrp="1" noChangeAspect="1"/>
          </p:cNvPicPr>
          <p:nvPr>
            <p:ph idx="1"/>
          </p:nvPr>
        </p:nvPicPr>
        <p:blipFill>
          <a:blip r:embed="rId2"/>
          <a:stretch>
            <a:fillRect/>
          </a:stretch>
        </p:blipFill>
        <p:spPr>
          <a:xfrm>
            <a:off x="4225925" y="714356"/>
            <a:ext cx="4390250" cy="4390250"/>
          </a:xfrm>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
        <p:nvSpPr>
          <p:cNvPr id="4" name="Text Placeholder 3"/>
          <p:cNvSpPr>
            <a:spLocks noGrp="1"/>
          </p:cNvSpPr>
          <p:nvPr>
            <p:ph type="body" sz="half" idx="2"/>
          </p:nvPr>
        </p:nvSpPr>
        <p:spPr/>
        <p:txBody>
          <a:bodyPr>
            <a:normAutofit/>
          </a:bodyPr>
          <a:lstStyle/>
          <a:p>
            <a:r>
              <a:rPr lang="en-US" sz="2800" i="1" dirty="0" smtClean="0"/>
              <a:t>This painting by artist Ian Francis has been painted on a black ground. Black forces you to apply thick (or many) layers of paint and it can help create deep, brooding shadows.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800600"/>
            <a:ext cx="7429552" cy="566738"/>
          </a:xfrm>
        </p:spPr>
        <p:txBody>
          <a:bodyPr>
            <a:normAutofit fontScale="90000"/>
          </a:bodyPr>
          <a:lstStyle/>
          <a:p>
            <a:r>
              <a:rPr lang="en-US" dirty="0"/>
              <a:t>Paintings can look more ‘authentic’, as if they belonged to a ‘real’ artist</a:t>
            </a:r>
            <a:r>
              <a:rPr lang="en-US" dirty="0" smtClean="0"/>
              <a:t>. </a:t>
            </a:r>
            <a:endParaRPr lang="en-US" dirty="0"/>
          </a:p>
        </p:txBody>
      </p:sp>
      <p:pic>
        <p:nvPicPr>
          <p:cNvPr id="5" name="Picture Placeholder 4" descr="sam-winston-artist.jpg"/>
          <p:cNvPicPr>
            <a:picLocks noGrp="1" noChangeAspect="1"/>
          </p:cNvPicPr>
          <p:nvPr>
            <p:ph type="pic" idx="1"/>
          </p:nvPr>
        </p:nvPicPr>
        <p:blipFill>
          <a:blip r:embed="rId2"/>
          <a:srcRect l="11693" r="11693"/>
          <a:stretch>
            <a:fillRect/>
          </a:stretch>
        </p:blipFill>
        <p:spPr>
          <a:prstGeom prst="rect">
            <a:avLst/>
          </a:prstGeom>
          <a:solidFill>
            <a:srgbClr val="000000">
              <a:shade val="95000"/>
            </a:srgbClr>
          </a:solidFill>
          <a:ln w="28575" cap="sq">
            <a:solidFill>
              <a:schemeClr val="bg2">
                <a:lumMod val="10000"/>
              </a:schemeClr>
            </a:solidFill>
            <a:miter lim="800000"/>
          </a:ln>
          <a:effectLst>
            <a:outerShdw blurRad="254000" dist="190500" dir="2700000" sy="90000" algn="bl" rotWithShape="0">
              <a:srgbClr val="000000">
                <a:alpha val="40000"/>
              </a:srgbClr>
            </a:outerShdw>
          </a:effectLst>
        </p:spPr>
      </p:pic>
      <p:sp>
        <p:nvSpPr>
          <p:cNvPr id="4" name="Text Placeholder 3"/>
          <p:cNvSpPr>
            <a:spLocks noGrp="1"/>
          </p:cNvSpPr>
          <p:nvPr>
            <p:ph type="body" sz="half" idx="2"/>
          </p:nvPr>
        </p:nvSpPr>
        <p:spPr>
          <a:xfrm>
            <a:off x="1214414" y="5367338"/>
            <a:ext cx="6643734" cy="1062058"/>
          </a:xfrm>
        </p:spPr>
        <p:txBody>
          <a:bodyPr>
            <a:normAutofit/>
          </a:bodyPr>
          <a:lstStyle/>
          <a:p>
            <a:r>
              <a:rPr lang="en-US" sz="1800" dirty="0" smtClean="0"/>
              <a:t>Why? Because grounds encourage layers and in doing so, give a greater opportunity for the artist to really interact with the work; their soul to be tangled within it. Layers give history and depth. </a:t>
            </a:r>
          </a:p>
          <a:p>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882</Words>
  <Application>Microsoft Office PowerPoint</Application>
  <PresentationFormat>On-screen Show (4:3)</PresentationFormat>
  <Paragraphs>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Giving yourself a background</vt:lpstr>
      <vt:lpstr>What’s the benefits?   LO: How to integrate a ground within your paintings or drawings. </vt:lpstr>
      <vt:lpstr>This intriguing painting by artist Andrew Young depicts tightly controlled images of people bicycling across a ground of streaming drips and collaged materials. The realistic figures and bicycles have a clever ambivalence towards one another, as they hurtle across the chaotic, unpredictable dance of running paint   </vt:lpstr>
      <vt:lpstr>What is a ‘ground’? Short for ‘background’, a ground is the very first layer of paint (or other wet medium) applied to an artwork. It is an undercoat, which can either be covered entirely by subsequent media, or left visible in the final work.   A white ground in this skilful A Level art print by Alexander Pavely  partially obscures a layer of collaged newspaper. This makes the text less visible and allows the red buildings to stand out when printed over the top. It also makes the newspaper less absorbent, creating a better surface for the ink to print upon    </vt:lpstr>
      <vt:lpstr>Using a ground has several practical advantages, as well as some important aesthetic ones. For example: </vt:lpstr>
      <vt:lpstr>Slide 6</vt:lpstr>
      <vt:lpstr>Slide 7</vt:lpstr>
      <vt:lpstr>Slide 8</vt:lpstr>
      <vt:lpstr>Paintings can look more ‘authentic’, as if they belonged to a ‘real’ artist. </vt:lpstr>
      <vt:lpstr>This amazing painting by Michael Shapcott features layers of colour: splashes / washes / drips that have been worked over, creating a rich, vibrant, multi-layered work.</vt:lpstr>
      <vt:lpstr>In the example to the right, by Jane Mitchell, a semi-translucent baby’s pram has been painted over a textural background – creating the impression of a decaying wall surface. The work suggests urban decay: forgotten moments in time; a snapshot of human existence in a crumbling, eroding world.</vt:lpstr>
      <vt:lpstr>Expressive drawing with pastel on acrylic ground: perfect use of media for sketchbook exploration </vt:lpstr>
      <vt:lpstr>Acrylic Washes / Ink Washes / Watercolour Grounds </vt:lpstr>
      <vt:lpstr>This drawing by Amiria Robinson, was completing using graphite and white pencil upon acrylic wash. The ground was created using three different colours of watered down acrylic (yellow ochre, then red umber then cool blue), applied while the previous layer was still wet, with a large, flat, dry-bristled brush </vt:lpstr>
      <vt:lpstr>This beautiful ‘A’ grade IGCSE Art examination final piece was created by Georgia Shattky, while studying at ACG Parnell College. The ground was created using subtle acrylic washes, with the fruit, vegetables and fabric folds drawn over the top using coloured pencil. Cleverly composed and accurately drawn, the mottled ground gives this work a creative element that lifts it out of the ordinary. </vt:lpstr>
      <vt:lpstr>Carefully placed blocks of coloured wash can be used to direct the viewer’s attention, as in this image by Graham Smith  </vt:lpstr>
      <vt:lpstr>Painting over a beautiful ground of drips </vt:lpstr>
      <vt:lpstr>Conclusion</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yourself a background</dc:title>
  <dc:creator>kbrand</dc:creator>
  <cp:lastModifiedBy>kbrand</cp:lastModifiedBy>
  <cp:revision>2</cp:revision>
  <dcterms:created xsi:type="dcterms:W3CDTF">2013-03-01T03:13:56Z</dcterms:created>
  <dcterms:modified xsi:type="dcterms:W3CDTF">2013-03-01T07:22:22Z</dcterms:modified>
</cp:coreProperties>
</file>