
<file path=[Content_Types].xml><?xml version="1.0" encoding="utf-8"?>
<Types xmlns="http://schemas.openxmlformats.org/package/2006/content-types">
  <Override PartName="/ppt/slideLayouts/slideLayout18.xml" ContentType="application/vnd.openxmlformats-officedocument.presentationml.slideLayou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2"/>
  </p:notesMasterIdLst>
  <p:sldIdLst>
    <p:sldId id="256" r:id="rId2"/>
    <p:sldId id="257" r:id="rId3"/>
    <p:sldId id="258" r:id="rId4"/>
    <p:sldId id="262" r:id="rId5"/>
    <p:sldId id="263" r:id="rId6"/>
    <p:sldId id="259" r:id="rId7"/>
    <p:sldId id="260" r:id="rId8"/>
    <p:sldId id="261" r:id="rId9"/>
    <p:sldId id="265"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69" d="100"/>
          <a:sy n="69" d="100"/>
        </p:scale>
        <p:origin x="-6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B9CA4E-1127-C244-BB7C-6A9AA5045661}" type="datetimeFigureOut">
              <a:rPr lang="en-US" smtClean="0"/>
              <a:t>9/30/14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04D70D-9A3A-9949-A58A-7C9E47E2DEE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FF92AB-70EE-4043-B373-EEBD0E8755F6}"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456483E-D090-D047-95CA-5B52CB4535DD}" type="datetimeFigureOut">
              <a:rPr lang="en-US" smtClean="0"/>
              <a:t>9/30/14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456483E-D090-D047-95CA-5B52CB4535DD}" type="datetimeFigureOut">
              <a:rPr lang="en-US" smtClean="0"/>
              <a:t>9/30/14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FDE7-091E-AE42-9BF4-35567CE21EC4}"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456483E-D090-D047-95CA-5B52CB4535DD}" type="datetimeFigureOut">
              <a:rPr lang="en-US" smtClean="0"/>
              <a:t>9/30/14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3FDE7-091E-AE42-9BF4-35567CE21EC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456483E-D090-D047-95CA-5B52CB4535DD}" type="datetimeFigureOut">
              <a:rPr lang="en-US" smtClean="0"/>
              <a:t>9/30/14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3FDE7-091E-AE42-9BF4-35567CE21EC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456483E-D090-D047-95CA-5B52CB4535DD}" type="datetimeFigureOut">
              <a:rPr lang="en-US" smtClean="0"/>
              <a:t>9/30/14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456483E-D090-D047-95CA-5B52CB4535DD}" type="datetimeFigureOut">
              <a:rPr lang="en-US" smtClean="0"/>
              <a:t>9/30/14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C63FDE7-091E-AE42-9BF4-35567CE21EC4}"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6483E-D090-D047-95CA-5B52CB4535DD}" type="datetimeFigureOut">
              <a:rPr lang="en-US" smtClean="0"/>
              <a:t>9/30/14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FDE7-091E-AE42-9BF4-35567CE21EC4}"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456483E-D090-D047-95CA-5B52CB4535DD}" type="datetimeFigureOut">
              <a:rPr lang="en-US" smtClean="0"/>
              <a:t>9/30/14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C63FDE7-091E-AE42-9BF4-35567CE21EC4}"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456483E-D090-D047-95CA-5B52CB4535DD}" type="datetimeFigureOut">
              <a:rPr lang="en-US" smtClean="0"/>
              <a:t>9/30/14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C63FDE7-091E-AE42-9BF4-35567CE21EC4}"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456483E-D090-D047-95CA-5B52CB4535DD}" type="datetimeFigureOut">
              <a:rPr lang="en-US" smtClean="0"/>
              <a:t>9/30/14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C63FDE7-091E-AE42-9BF4-35567CE21EC4}"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456483E-D090-D047-95CA-5B52CB4535DD}" type="datetimeFigureOut">
              <a:rPr lang="en-US" smtClean="0"/>
              <a:t>9/30/14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FDE7-091E-AE42-9BF4-35567CE21E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456483E-D090-D047-95CA-5B52CB4535DD}" type="datetimeFigureOut">
              <a:rPr lang="en-US" smtClean="0"/>
              <a:t>9/30/14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FDE7-091E-AE42-9BF4-35567CE21EC4}"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456483E-D090-D047-95CA-5B52CB4535DD}" type="datetimeFigureOut">
              <a:rPr lang="en-US" smtClean="0"/>
              <a:t>9/30/14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FDE7-091E-AE42-9BF4-35567CE21EC4}"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456483E-D090-D047-95CA-5B52CB4535DD}" type="datetimeFigureOut">
              <a:rPr lang="en-US" smtClean="0"/>
              <a:t>9/30/14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FDE7-091E-AE42-9BF4-35567CE21EC4}"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456483E-D090-D047-95CA-5B52CB4535DD}" type="datetimeFigureOut">
              <a:rPr lang="en-US" smtClean="0"/>
              <a:t>9/30/14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456483E-D090-D047-95CA-5B52CB4535DD}" type="datetimeFigureOut">
              <a:rPr lang="en-US" smtClean="0"/>
              <a:t>9/30/14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4C63FDE7-091E-AE42-9BF4-35567CE21EC4}"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456483E-D090-D047-95CA-5B52CB4535DD}" type="datetimeFigureOut">
              <a:rPr lang="en-US" smtClean="0"/>
              <a:t>9/30/14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FDE7-091E-AE42-9BF4-35567CE21E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456483E-D090-D047-95CA-5B52CB4535DD}" type="datetimeFigureOut">
              <a:rPr lang="en-US" smtClean="0"/>
              <a:t>9/30/14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3FDE7-091E-AE42-9BF4-35567CE21EC4}"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456483E-D090-D047-95CA-5B52CB4535DD}" type="datetimeFigureOut">
              <a:rPr lang="en-US" smtClean="0"/>
              <a:t>9/30/14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4C63FDE7-091E-AE42-9BF4-35567CE21E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456483E-D090-D047-95CA-5B52CB4535DD}" type="datetimeFigureOut">
              <a:rPr lang="en-US" smtClean="0"/>
              <a:t>9/30/14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FDE7-091E-AE42-9BF4-35567CE21EC4}"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456483E-D090-D047-95CA-5B52CB4535DD}" type="datetimeFigureOut">
              <a:rPr lang="en-US" smtClean="0"/>
              <a:t>9/30/14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4C63FDE7-091E-AE42-9BF4-35567CE21E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How are you going to use color?</a:t>
            </a:r>
            <a:endParaRPr lang="en-US" dirty="0"/>
          </a:p>
        </p:txBody>
      </p:sp>
      <p:sp>
        <p:nvSpPr>
          <p:cNvPr id="3" name="Subtitle 2"/>
          <p:cNvSpPr>
            <a:spLocks noGrp="1"/>
          </p:cNvSpPr>
          <p:nvPr>
            <p:ph type="subTitle" idx="1"/>
          </p:nvPr>
        </p:nvSpPr>
        <p:spPr/>
        <p:txBody>
          <a:bodyPr/>
          <a:lstStyle/>
          <a:p>
            <a:pPr algn="ctr"/>
            <a:r>
              <a:rPr lang="en-US" dirty="0" smtClean="0"/>
              <a:t>Wonderful beautiful Color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98473" y="0"/>
            <a:ext cx="7830529"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Colour</a:t>
            </a:r>
            <a:endParaRPr lang="en-US" dirty="0"/>
          </a:p>
        </p:txBody>
      </p:sp>
      <p:sp>
        <p:nvSpPr>
          <p:cNvPr id="3" name="Content Placeholder 2"/>
          <p:cNvSpPr>
            <a:spLocks noGrp="1"/>
          </p:cNvSpPr>
          <p:nvPr>
            <p:ph idx="1"/>
          </p:nvPr>
        </p:nvSpPr>
        <p:spPr>
          <a:xfrm>
            <a:off x="2558664" y="220855"/>
            <a:ext cx="5496124" cy="6088505"/>
          </a:xfrm>
        </p:spPr>
        <p:txBody>
          <a:bodyPr>
            <a:normAutofit/>
          </a:bodyPr>
          <a:lstStyle/>
          <a:p>
            <a:pPr>
              <a:buNone/>
            </a:pPr>
            <a:r>
              <a:rPr lang="en-US" dirty="0" smtClean="0"/>
              <a:t>There are a lot of theories and ideas about how color affects mood, composition and therefore photographs, but for at the most basic level, color can be separated into two very general categories: cool and warm. </a:t>
            </a:r>
            <a:endParaRPr lang="en-US" dirty="0"/>
          </a:p>
        </p:txBody>
      </p:sp>
      <p:pic>
        <p:nvPicPr>
          <p:cNvPr id="4" name="Picture 3"/>
          <p:cNvPicPr>
            <a:picLocks noChangeAspect="1"/>
          </p:cNvPicPr>
          <p:nvPr/>
        </p:nvPicPr>
        <p:blipFill>
          <a:blip r:embed="rId2"/>
          <a:stretch>
            <a:fillRect/>
          </a:stretch>
        </p:blipFill>
        <p:spPr>
          <a:xfrm>
            <a:off x="498474" y="1840004"/>
            <a:ext cx="6735732" cy="44693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Complimentary, analogous and monochromatic color </a:t>
            </a:r>
            <a:br>
              <a:rPr lang="en-US" dirty="0" smtClean="0"/>
            </a:br>
            <a:endParaRPr lang="en-US" dirty="0"/>
          </a:p>
        </p:txBody>
      </p:sp>
      <p:sp>
        <p:nvSpPr>
          <p:cNvPr id="3" name="Content Placeholder 2"/>
          <p:cNvSpPr>
            <a:spLocks noGrp="1"/>
          </p:cNvSpPr>
          <p:nvPr>
            <p:ph idx="1"/>
          </p:nvPr>
        </p:nvSpPr>
        <p:spPr>
          <a:xfrm>
            <a:off x="457200" y="1600200"/>
            <a:ext cx="4003487" cy="4709160"/>
          </a:xfrm>
        </p:spPr>
        <p:txBody>
          <a:bodyPr/>
          <a:lstStyle/>
          <a:p>
            <a:r>
              <a:rPr lang="en-US" dirty="0" smtClean="0"/>
              <a:t>Complimentary – </a:t>
            </a:r>
          </a:p>
          <a:p>
            <a:pPr>
              <a:buNone/>
            </a:pPr>
            <a:r>
              <a:rPr lang="en-US" dirty="0" smtClean="0"/>
              <a:t>2 colors from opposite sides of the color </a:t>
            </a:r>
            <a:r>
              <a:rPr lang="en-US" dirty="0" smtClean="0"/>
              <a:t>wheel</a:t>
            </a:r>
          </a:p>
        </p:txBody>
      </p:sp>
      <p:pic>
        <p:nvPicPr>
          <p:cNvPr id="5" name="Picture 4"/>
          <p:cNvPicPr>
            <a:picLocks noChangeAspect="1"/>
          </p:cNvPicPr>
          <p:nvPr/>
        </p:nvPicPr>
        <p:blipFill>
          <a:blip r:embed="rId2"/>
          <a:stretch>
            <a:fillRect/>
          </a:stretch>
        </p:blipFill>
        <p:spPr>
          <a:xfrm>
            <a:off x="4460687" y="1143000"/>
            <a:ext cx="3594100" cy="5384800"/>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Complimentary, analogous and monochromatic color </a:t>
            </a:r>
            <a:br>
              <a:rPr lang="en-US" dirty="0" smtClean="0"/>
            </a:br>
            <a:endParaRPr lang="en-US" dirty="0"/>
          </a:p>
        </p:txBody>
      </p:sp>
      <p:sp>
        <p:nvSpPr>
          <p:cNvPr id="3" name="Content Placeholder 2"/>
          <p:cNvSpPr>
            <a:spLocks noGrp="1"/>
          </p:cNvSpPr>
          <p:nvPr>
            <p:ph idx="1"/>
          </p:nvPr>
        </p:nvSpPr>
        <p:spPr>
          <a:xfrm>
            <a:off x="0" y="1600200"/>
            <a:ext cx="3350192" cy="4709160"/>
          </a:xfrm>
        </p:spPr>
        <p:txBody>
          <a:bodyPr>
            <a:normAutofit/>
          </a:bodyPr>
          <a:lstStyle/>
          <a:p>
            <a:r>
              <a:rPr lang="en-US" dirty="0" smtClean="0"/>
              <a:t>Complimentary – </a:t>
            </a:r>
          </a:p>
          <a:p>
            <a:pPr>
              <a:buNone/>
            </a:pPr>
            <a:r>
              <a:rPr lang="en-US" dirty="0" smtClean="0"/>
              <a:t>2 colors from opposite sides of the color wheel</a:t>
            </a:r>
          </a:p>
          <a:p>
            <a:r>
              <a:rPr lang="en-US" dirty="0" smtClean="0"/>
              <a:t>Analogues </a:t>
            </a:r>
            <a:r>
              <a:rPr lang="en-US" dirty="0" smtClean="0"/>
              <a:t>– </a:t>
            </a:r>
          </a:p>
          <a:p>
            <a:pPr>
              <a:buNone/>
            </a:pPr>
            <a:r>
              <a:rPr lang="en-US" dirty="0" err="1" smtClean="0"/>
              <a:t>Colours</a:t>
            </a:r>
            <a:r>
              <a:rPr lang="en-US" dirty="0" smtClean="0"/>
              <a:t> close together on the color wheel</a:t>
            </a:r>
            <a:endParaRPr lang="en-US" dirty="0" smtClean="0"/>
          </a:p>
          <a:p>
            <a:endParaRPr lang="en-US" dirty="0" smtClean="0"/>
          </a:p>
        </p:txBody>
      </p:sp>
      <p:pic>
        <p:nvPicPr>
          <p:cNvPr id="7" name="Picture 6"/>
          <p:cNvPicPr>
            <a:picLocks noChangeAspect="1"/>
          </p:cNvPicPr>
          <p:nvPr/>
        </p:nvPicPr>
        <p:blipFill>
          <a:blip r:embed="rId2"/>
          <a:stretch>
            <a:fillRect/>
          </a:stretch>
        </p:blipFill>
        <p:spPr>
          <a:xfrm>
            <a:off x="2620683" y="2147965"/>
            <a:ext cx="6310687" cy="4161395"/>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Complimentary, analogous and monochromatic color </a:t>
            </a:r>
            <a:br>
              <a:rPr lang="en-US" dirty="0" smtClean="0"/>
            </a:br>
            <a:endParaRPr lang="en-US" dirty="0"/>
          </a:p>
        </p:txBody>
      </p:sp>
      <p:sp>
        <p:nvSpPr>
          <p:cNvPr id="3" name="Content Placeholder 2"/>
          <p:cNvSpPr>
            <a:spLocks noGrp="1"/>
          </p:cNvSpPr>
          <p:nvPr>
            <p:ph idx="1"/>
          </p:nvPr>
        </p:nvSpPr>
        <p:spPr>
          <a:xfrm>
            <a:off x="0" y="1600200"/>
            <a:ext cx="2853186" cy="4709160"/>
          </a:xfrm>
        </p:spPr>
        <p:txBody>
          <a:bodyPr>
            <a:normAutofit lnSpcReduction="10000"/>
          </a:bodyPr>
          <a:lstStyle/>
          <a:p>
            <a:r>
              <a:rPr lang="en-US" dirty="0" smtClean="0"/>
              <a:t>Complimentary – </a:t>
            </a:r>
          </a:p>
          <a:p>
            <a:pPr>
              <a:buNone/>
            </a:pPr>
            <a:r>
              <a:rPr lang="en-US" dirty="0" smtClean="0"/>
              <a:t>2 colors from opposite sides of the color wheel</a:t>
            </a:r>
          </a:p>
          <a:p>
            <a:r>
              <a:rPr lang="en-US" dirty="0" smtClean="0"/>
              <a:t>Analogues </a:t>
            </a:r>
            <a:r>
              <a:rPr lang="en-US" dirty="0" smtClean="0"/>
              <a:t>– </a:t>
            </a:r>
          </a:p>
          <a:p>
            <a:pPr>
              <a:buNone/>
            </a:pPr>
            <a:r>
              <a:rPr lang="en-US" dirty="0" err="1" smtClean="0"/>
              <a:t>Colours</a:t>
            </a:r>
            <a:r>
              <a:rPr lang="en-US" dirty="0" smtClean="0"/>
              <a:t> close together on the color </a:t>
            </a:r>
            <a:r>
              <a:rPr lang="en-US" dirty="0" smtClean="0"/>
              <a:t>wheel</a:t>
            </a:r>
          </a:p>
          <a:p>
            <a:r>
              <a:rPr lang="en-US" dirty="0" smtClean="0"/>
              <a:t>Monochromatic – </a:t>
            </a:r>
          </a:p>
          <a:p>
            <a:pPr>
              <a:buNone/>
            </a:pPr>
            <a:r>
              <a:rPr lang="en-US" dirty="0" smtClean="0"/>
              <a:t>Colors that are the same but vary in hue or tone</a:t>
            </a:r>
          </a:p>
          <a:p>
            <a:pPr>
              <a:buNone/>
            </a:pPr>
            <a:endParaRPr lang="en-US" dirty="0" smtClean="0"/>
          </a:p>
          <a:p>
            <a:endParaRPr lang="en-US" dirty="0" smtClean="0"/>
          </a:p>
        </p:txBody>
      </p:sp>
      <p:pic>
        <p:nvPicPr>
          <p:cNvPr id="6" name="Picture 5"/>
          <p:cNvPicPr>
            <a:picLocks noChangeAspect="1"/>
          </p:cNvPicPr>
          <p:nvPr/>
        </p:nvPicPr>
        <p:blipFill>
          <a:blip r:embed="rId2"/>
          <a:stretch>
            <a:fillRect/>
          </a:stretch>
        </p:blipFill>
        <p:spPr>
          <a:xfrm>
            <a:off x="2620683" y="2156831"/>
            <a:ext cx="6228794" cy="4152529"/>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484094"/>
            <a:ext cx="3808916" cy="1116106"/>
          </a:xfrm>
        </p:spPr>
        <p:txBody>
          <a:bodyPr/>
          <a:lstStyle/>
          <a:p>
            <a:r>
              <a:rPr lang="en-US" dirty="0" err="1" smtClean="0"/>
              <a:t>Colour</a:t>
            </a:r>
            <a:r>
              <a:rPr lang="en-US" dirty="0" smtClean="0"/>
              <a:t> </a:t>
            </a:r>
            <a:br>
              <a:rPr lang="en-US" dirty="0" smtClean="0"/>
            </a:br>
            <a:r>
              <a:rPr lang="en-US" dirty="0" smtClean="0"/>
              <a:t>Saturation</a:t>
            </a:r>
            <a:endParaRPr lang="en-US" dirty="0"/>
          </a:p>
        </p:txBody>
      </p:sp>
      <p:sp>
        <p:nvSpPr>
          <p:cNvPr id="3" name="Content Placeholder 2"/>
          <p:cNvSpPr>
            <a:spLocks noGrp="1"/>
          </p:cNvSpPr>
          <p:nvPr>
            <p:ph idx="1"/>
          </p:nvPr>
        </p:nvSpPr>
        <p:spPr>
          <a:xfrm>
            <a:off x="2503440" y="239259"/>
            <a:ext cx="5551348" cy="2199141"/>
          </a:xfrm>
        </p:spPr>
        <p:txBody>
          <a:bodyPr>
            <a:normAutofit/>
          </a:bodyPr>
          <a:lstStyle/>
          <a:p>
            <a:pPr>
              <a:buNone/>
            </a:pPr>
            <a:r>
              <a:rPr lang="en-US" dirty="0" smtClean="0"/>
              <a:t>Refers to the richness of the color. An image</a:t>
            </a:r>
            <a:r>
              <a:rPr lang="en-US" dirty="0" smtClean="0"/>
              <a:t> with </a:t>
            </a:r>
            <a:r>
              <a:rPr lang="en-US" dirty="0" smtClean="0"/>
              <a:t>dull colors, such as a pale green meadow on an overcast day, has very low color saturation. A field full of bright orange pumpkins on a sunny morning, on the other hand, has very high color saturation</a:t>
            </a:r>
            <a:endParaRPr lang="en-US" dirty="0"/>
          </a:p>
        </p:txBody>
      </p:sp>
      <p:pic>
        <p:nvPicPr>
          <p:cNvPr id="4" name="Picture 3"/>
          <p:cNvPicPr>
            <a:picLocks noChangeAspect="1"/>
          </p:cNvPicPr>
          <p:nvPr/>
        </p:nvPicPr>
        <p:blipFill>
          <a:blip r:embed="rId2"/>
          <a:stretch>
            <a:fillRect/>
          </a:stretch>
        </p:blipFill>
        <p:spPr>
          <a:xfrm>
            <a:off x="457200" y="2380711"/>
            <a:ext cx="6372038" cy="42280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8494"/>
            <a:ext cx="7556313" cy="1116106"/>
          </a:xfrm>
        </p:spPr>
        <p:txBody>
          <a:bodyPr>
            <a:normAutofit/>
          </a:bodyPr>
          <a:lstStyle/>
          <a:p>
            <a:r>
              <a:rPr lang="en-US" dirty="0" smtClean="0"/>
              <a:t>Controlling Color</a:t>
            </a:r>
            <a:endParaRPr lang="en-US" dirty="0"/>
          </a:p>
        </p:txBody>
      </p:sp>
      <p:sp>
        <p:nvSpPr>
          <p:cNvPr id="3" name="Content Placeholder 2"/>
          <p:cNvSpPr>
            <a:spLocks noGrp="1"/>
          </p:cNvSpPr>
          <p:nvPr>
            <p:ph idx="1"/>
          </p:nvPr>
        </p:nvSpPr>
        <p:spPr>
          <a:xfrm>
            <a:off x="470890" y="255494"/>
            <a:ext cx="7597587" cy="1143000"/>
          </a:xfrm>
        </p:spPr>
        <p:txBody>
          <a:bodyPr>
            <a:normAutofit fontScale="92500"/>
          </a:bodyPr>
          <a:lstStyle/>
          <a:p>
            <a:pPr>
              <a:buNone/>
            </a:pPr>
            <a:r>
              <a:rPr lang="en-US" dirty="0" smtClean="0"/>
              <a:t>Color is a wonderful tool for creating an engaging image, but it’s very easy to go overboard with it. Complimentary colors can look striking together, but too much color can make your viewer cringe. </a:t>
            </a:r>
            <a:endParaRPr lang="en-US" dirty="0"/>
          </a:p>
        </p:txBody>
      </p:sp>
      <p:sp>
        <p:nvSpPr>
          <p:cNvPr id="4" name="Rectangle 3"/>
          <p:cNvSpPr/>
          <p:nvPr/>
        </p:nvSpPr>
        <p:spPr>
          <a:xfrm>
            <a:off x="3646105" y="3244334"/>
            <a:ext cx="1851789" cy="369332"/>
          </a:xfrm>
          <a:prstGeom prst="rect">
            <a:avLst/>
          </a:prstGeom>
        </p:spPr>
        <p:txBody>
          <a:bodyPr wrap="none">
            <a:spAutoFit/>
          </a:bodyPr>
          <a:lstStyle/>
          <a:p>
            <a:r>
              <a:rPr lang="en-US" dirty="0" smtClean="0"/>
              <a:t>Controlling Color</a:t>
            </a:r>
            <a:endParaRPr lang="en-US" dirty="0"/>
          </a:p>
        </p:txBody>
      </p:sp>
      <p:pic>
        <p:nvPicPr>
          <p:cNvPr id="5" name="Picture 4"/>
          <p:cNvPicPr>
            <a:picLocks noChangeAspect="1"/>
          </p:cNvPicPr>
          <p:nvPr/>
        </p:nvPicPr>
        <p:blipFill>
          <a:blip r:embed="rId2"/>
          <a:stretch>
            <a:fillRect/>
          </a:stretch>
        </p:blipFill>
        <p:spPr>
          <a:xfrm>
            <a:off x="0" y="2514600"/>
            <a:ext cx="6545904" cy="4343400"/>
          </a:xfrm>
          <a:prstGeom prst="rect">
            <a:avLst/>
          </a:prstGeom>
        </p:spPr>
      </p:pic>
      <p:sp>
        <p:nvSpPr>
          <p:cNvPr id="6" name="TextBox 5"/>
          <p:cNvSpPr txBox="1"/>
          <p:nvPr/>
        </p:nvSpPr>
        <p:spPr>
          <a:xfrm>
            <a:off x="6545904" y="2514600"/>
            <a:ext cx="2598096" cy="3785652"/>
          </a:xfrm>
          <a:prstGeom prst="rect">
            <a:avLst/>
          </a:prstGeom>
          <a:noFill/>
        </p:spPr>
        <p:txBody>
          <a:bodyPr wrap="square" rtlCol="0">
            <a:spAutoFit/>
          </a:bodyPr>
          <a:lstStyle/>
          <a:p>
            <a:r>
              <a:rPr lang="en-US" sz="2000" dirty="0" smtClean="0"/>
              <a:t>If your scene contains a very strong, bold color in the foreground, don’t include a lot of other bold colors in the surrounding scenery or in the background. Too much color is confusing to the eye and will make for a feeling of chaos.</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1706562"/>
          </a:xfrm>
        </p:spPr>
        <p:txBody>
          <a:bodyPr>
            <a:normAutofit fontScale="90000"/>
          </a:bodyPr>
          <a:lstStyle/>
          <a:p>
            <a:r>
              <a:rPr lang="en-US" dirty="0" smtClean="0"/>
              <a:t>Know when not to use color</a:t>
            </a:r>
            <a:br>
              <a:rPr lang="en-US" dirty="0" smtClean="0"/>
            </a:br>
            <a:endParaRPr lang="en-US" dirty="0"/>
          </a:p>
        </p:txBody>
      </p:sp>
      <p:sp>
        <p:nvSpPr>
          <p:cNvPr id="3" name="Content Placeholder 2"/>
          <p:cNvSpPr>
            <a:spLocks noGrp="1"/>
          </p:cNvSpPr>
          <p:nvPr>
            <p:ph idx="1"/>
          </p:nvPr>
        </p:nvSpPr>
        <p:spPr>
          <a:xfrm>
            <a:off x="-304800" y="1361937"/>
            <a:ext cx="4800600" cy="5797437"/>
          </a:xfrm>
        </p:spPr>
        <p:txBody>
          <a:bodyPr>
            <a:normAutofit/>
          </a:bodyPr>
          <a:lstStyle/>
          <a:p>
            <a:pPr>
              <a:buNone/>
            </a:pPr>
            <a:r>
              <a:rPr lang="en-US" dirty="0" smtClean="0"/>
              <a:t>   Some images just look better in black and white. You may choose to completely </a:t>
            </a:r>
            <a:r>
              <a:rPr lang="en-US" dirty="0" err="1" smtClean="0"/>
              <a:t>desaturate</a:t>
            </a:r>
            <a:r>
              <a:rPr lang="en-US" dirty="0" smtClean="0"/>
              <a:t> an image (which is just another word for making it black and white) if you find that there are too many colors distracting you from the composition or the subject itself. Conversely, black and white is a good choice when the colors in a scene just aren’t that interesting or present. You may also want to use black and white if the contrast in the image calls for it – for example, if there is a good range of tones between the highlights and the shadows</a:t>
            </a:r>
            <a:endParaRPr lang="en-US" dirty="0"/>
          </a:p>
        </p:txBody>
      </p:sp>
      <p:pic>
        <p:nvPicPr>
          <p:cNvPr id="4" name="Picture 3"/>
          <p:cNvPicPr>
            <a:picLocks noChangeAspect="1"/>
          </p:cNvPicPr>
          <p:nvPr/>
        </p:nvPicPr>
        <p:blipFill>
          <a:blip r:embed="rId3"/>
          <a:stretch>
            <a:fillRect/>
          </a:stretch>
        </p:blipFill>
        <p:spPr>
          <a:xfrm>
            <a:off x="4419600" y="0"/>
            <a:ext cx="4724400" cy="688083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1325" y="484094"/>
            <a:ext cx="6350000" cy="6299200"/>
          </a:xfrm>
          <a:prstGeom prst="rect">
            <a:avLst/>
          </a:prstGeom>
        </p:spPr>
      </p:pic>
      <p:sp>
        <p:nvSpPr>
          <p:cNvPr id="2" name="Title 1"/>
          <p:cNvSpPr>
            <a:spLocks noGrp="1"/>
          </p:cNvSpPr>
          <p:nvPr>
            <p:ph type="title"/>
          </p:nvPr>
        </p:nvSpPr>
        <p:spPr/>
        <p:txBody>
          <a:bodyPr/>
          <a:lstStyle/>
          <a:p>
            <a:r>
              <a:rPr lang="en-US" dirty="0" err="1" smtClean="0"/>
              <a:t>Colour</a:t>
            </a:r>
            <a:r>
              <a:rPr lang="en-US" dirty="0" smtClean="0"/>
              <a:t> Guide</a:t>
            </a:r>
            <a:endParaRPr lang="en-US" dirty="0"/>
          </a:p>
        </p:txBody>
      </p:sp>
    </p:spTree>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15</TotalTime>
  <Words>403</Words>
  <Application>Microsoft Macintosh PowerPoint</Application>
  <PresentationFormat>On-screen Show (4:3)</PresentationFormat>
  <Paragraphs>29</Paragraphs>
  <Slides>10</Slides>
  <Notes>1</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Advantage</vt:lpstr>
      <vt:lpstr>How are you going to use color?</vt:lpstr>
      <vt:lpstr>Colour</vt:lpstr>
      <vt:lpstr>Complimentary, analogous and monochromatic color  </vt:lpstr>
      <vt:lpstr>Complimentary, analogous and monochromatic color  </vt:lpstr>
      <vt:lpstr>Complimentary, analogous and monochromatic color  </vt:lpstr>
      <vt:lpstr>Colour  Saturation</vt:lpstr>
      <vt:lpstr>Controlling Color</vt:lpstr>
      <vt:lpstr>Know when not to use color </vt:lpstr>
      <vt:lpstr>Colour Guide</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are you going to use color?</dc:title>
  <dc:creator>Teacher</dc:creator>
  <cp:lastModifiedBy>Teacher</cp:lastModifiedBy>
  <cp:revision>2</cp:revision>
  <dcterms:created xsi:type="dcterms:W3CDTF">2014-09-30T03:22:07Z</dcterms:created>
  <dcterms:modified xsi:type="dcterms:W3CDTF">2014-09-30T03:37:39Z</dcterms:modified>
</cp:coreProperties>
</file>