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258BC-D289-9F4F-B7A7-B17FB3783394}" type="datetimeFigureOut">
              <a:rPr lang="en-US" smtClean="0"/>
              <a:t>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25BB7-7AD0-4B42-93B9-9024EF8E4580}" type="slidenum">
              <a:rPr lang="en-US" smtClean="0"/>
              <a:t>‹#›</a:t>
            </a:fld>
            <a:endParaRPr lang="en-US"/>
          </a:p>
        </p:txBody>
      </p:sp>
    </p:spTree>
    <p:extLst>
      <p:ext uri="{BB962C8B-B14F-4D97-AF65-F5344CB8AC3E}">
        <p14:creationId xmlns:p14="http://schemas.microsoft.com/office/powerpoint/2010/main" val="2489042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9A316-BE8E-DA40-BE7F-59B76D8F098E}" type="slidenum">
              <a:rPr lang="en-US"/>
              <a:pPr/>
              <a:t>2</a:t>
            </a:fld>
            <a:endParaRPr lang="en-US"/>
          </a:p>
        </p:txBody>
      </p:sp>
      <p:sp>
        <p:nvSpPr>
          <p:cNvPr id="16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0722" name="Text Box 2"/>
          <p:cNvSpPr txBox="1">
            <a:spLocks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1746"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02A65-43C0-D845-BDE3-2758A1CFF93E}" type="slidenum">
              <a:rPr lang="en-US"/>
              <a:pPr/>
              <a:t>3</a:t>
            </a:fld>
            <a:endParaRPr lang="en-US"/>
          </a:p>
        </p:txBody>
      </p:sp>
      <p:sp>
        <p:nvSpPr>
          <p:cNvPr id="174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741C1-A69D-624B-BD38-88DC62676D50}" type="slidenum">
              <a:rPr lang="en-US"/>
              <a:pPr/>
              <a:t>4</a:t>
            </a:fld>
            <a:endParaRPr lang="en-US"/>
          </a:p>
        </p:txBody>
      </p:sp>
      <p:sp>
        <p:nvSpPr>
          <p:cNvPr id="184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D627B-41FC-DA48-A5F6-001BDB1CC8AA}" type="slidenum">
              <a:rPr lang="en-US"/>
              <a:pPr/>
              <a:t>6</a:t>
            </a:fld>
            <a:endParaRPr lang="en-US"/>
          </a:p>
        </p:txBody>
      </p:sp>
      <p:sp>
        <p:nvSpPr>
          <p:cNvPr id="194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F7D6E-0635-014A-9156-CBD968D83627}" type="slidenum">
              <a:rPr lang="en-US"/>
              <a:pPr/>
              <a:t>7</a:t>
            </a:fld>
            <a:endParaRPr lang="en-US"/>
          </a:p>
        </p:txBody>
      </p:sp>
      <p:sp>
        <p:nvSpPr>
          <p:cNvPr id="296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E14FE-6264-144D-9FEC-1A4DA74FA72E}" type="slidenum">
              <a:rPr lang="en-US"/>
              <a:pPr/>
              <a:t>11</a:t>
            </a:fld>
            <a:endParaRPr lang="en-US"/>
          </a:p>
        </p:txBody>
      </p:sp>
      <p:sp>
        <p:nvSpPr>
          <p:cNvPr id="20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AC14-0984-A049-BE94-C72945C358D3}" type="slidenum">
              <a:rPr lang="en-US"/>
              <a:pPr/>
              <a:t>13</a:t>
            </a:fld>
            <a:endParaRPr lang="en-US"/>
          </a:p>
        </p:txBody>
      </p:sp>
      <p:sp>
        <p:nvSpPr>
          <p:cNvPr id="22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4B9AB-4BE0-FC45-AFDF-0672B941CE25}" type="slidenum">
              <a:rPr lang="en-US"/>
              <a:pPr/>
              <a:t>16</a:t>
            </a:fld>
            <a:endParaRPr lang="en-US"/>
          </a:p>
        </p:txBody>
      </p:sp>
      <p:sp>
        <p:nvSpPr>
          <p:cNvPr id="215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2766B-0E6D-944A-A659-1601FEA2D6BD}" type="slidenum">
              <a:rPr lang="en-US"/>
              <a:pPr/>
              <a:t>18</a:t>
            </a:fld>
            <a:endParaRPr lang="en-US"/>
          </a:p>
        </p:txBody>
      </p:sp>
      <p:sp>
        <p:nvSpPr>
          <p:cNvPr id="23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50802FB-F39F-1444-B258-72C893AF2888}" type="datetimeFigureOut">
              <a:rPr lang="en-US" smtClean="0"/>
              <a:t>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802FB-F39F-1444-B258-72C893AF2888}" type="datetimeFigureOut">
              <a:rPr lang="en-US" smtClean="0"/>
              <a:t>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B12F5-3543-8441-8098-35E2AD8412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802FB-F39F-1444-B258-72C893AF2888}" type="datetimeFigureOut">
              <a:rPr lang="en-US" smtClean="0"/>
              <a:t>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B12F5-3543-8441-8098-35E2AD84122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F52E63C-9EF3-8045-9225-6002B60F6004}" type="slidenum">
              <a:rPr lang="en-US"/>
              <a:pPr/>
              <a:t>‹#›</a:t>
            </a:fld>
            <a:endParaRPr lang="en-US"/>
          </a:p>
        </p:txBody>
      </p:sp>
    </p:spTree>
    <p:extLst>
      <p:ext uri="{BB962C8B-B14F-4D97-AF65-F5344CB8AC3E}">
        <p14:creationId xmlns:p14="http://schemas.microsoft.com/office/powerpoint/2010/main" val="208746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0BC46FC-E119-2B4D-8FF4-C30075188BC4}" type="slidenum">
              <a:rPr lang="en-US"/>
              <a:pPr/>
              <a:t>‹#›</a:t>
            </a:fld>
            <a:endParaRPr lang="en-US"/>
          </a:p>
        </p:txBody>
      </p:sp>
    </p:spTree>
    <p:extLst>
      <p:ext uri="{BB962C8B-B14F-4D97-AF65-F5344CB8AC3E}">
        <p14:creationId xmlns:p14="http://schemas.microsoft.com/office/powerpoint/2010/main" val="140573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8A00FE3-12A0-134E-A2DF-4CB88EAF2390}" type="slidenum">
              <a:rPr lang="en-US"/>
              <a:pPr/>
              <a:t>‹#›</a:t>
            </a:fld>
            <a:endParaRPr lang="en-US"/>
          </a:p>
        </p:txBody>
      </p:sp>
    </p:spTree>
    <p:extLst>
      <p:ext uri="{BB962C8B-B14F-4D97-AF65-F5344CB8AC3E}">
        <p14:creationId xmlns:p14="http://schemas.microsoft.com/office/powerpoint/2010/main" val="202561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2869C6B-0C3B-A841-995D-1075FC7CF61C}" type="slidenum">
              <a:rPr lang="en-US"/>
              <a:pPr/>
              <a:t>‹#›</a:t>
            </a:fld>
            <a:endParaRPr lang="en-US"/>
          </a:p>
        </p:txBody>
      </p:sp>
    </p:spTree>
    <p:extLst>
      <p:ext uri="{BB962C8B-B14F-4D97-AF65-F5344CB8AC3E}">
        <p14:creationId xmlns:p14="http://schemas.microsoft.com/office/powerpoint/2010/main" val="109812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20FEAAB-9E36-7D47-B33C-3DA0B5B71370}" type="slidenum">
              <a:rPr lang="en-US"/>
              <a:pPr/>
              <a:t>‹#›</a:t>
            </a:fld>
            <a:endParaRPr lang="en-US"/>
          </a:p>
        </p:txBody>
      </p:sp>
    </p:spTree>
    <p:extLst>
      <p:ext uri="{BB962C8B-B14F-4D97-AF65-F5344CB8AC3E}">
        <p14:creationId xmlns:p14="http://schemas.microsoft.com/office/powerpoint/2010/main" val="168002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8013" cy="11382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70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0175"/>
            <a:ext cx="4037013"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40175"/>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457200" y="6248400"/>
            <a:ext cx="2132013" cy="455613"/>
          </a:xfrm>
        </p:spPr>
        <p:txBody>
          <a:bodyPr/>
          <a:lstStyle>
            <a:lvl1pPr>
              <a:defRPr/>
            </a:lvl1pPr>
          </a:lstStyle>
          <a:p>
            <a:endParaRPr lang="en-US"/>
          </a:p>
        </p:txBody>
      </p:sp>
      <p:sp>
        <p:nvSpPr>
          <p:cNvPr id="8" name="Footer Placeholder 7"/>
          <p:cNvSpPr>
            <a:spLocks noGrp="1"/>
          </p:cNvSpPr>
          <p:nvPr>
            <p:ph type="ftr" idx="11"/>
          </p:nvPr>
        </p:nvSpPr>
        <p:spPr>
          <a:xfrm>
            <a:off x="3124200" y="6248400"/>
            <a:ext cx="2894013" cy="455613"/>
          </a:xfrm>
        </p:spPr>
        <p:txBody>
          <a:bodyPr/>
          <a:lstStyle>
            <a:lvl1pPr>
              <a:defRPr/>
            </a:lvl1pPr>
          </a:lstStyle>
          <a:p>
            <a:endParaRPr lang="en-US"/>
          </a:p>
        </p:txBody>
      </p:sp>
      <p:sp>
        <p:nvSpPr>
          <p:cNvPr id="9" name="Slide Number Placeholder 8"/>
          <p:cNvSpPr>
            <a:spLocks noGrp="1"/>
          </p:cNvSpPr>
          <p:nvPr>
            <p:ph type="sldNum" idx="12"/>
          </p:nvPr>
        </p:nvSpPr>
        <p:spPr>
          <a:xfrm>
            <a:off x="6553200" y="6248400"/>
            <a:ext cx="2132013" cy="455613"/>
          </a:xfrm>
        </p:spPr>
        <p:txBody>
          <a:bodyPr/>
          <a:lstStyle>
            <a:lvl1pPr>
              <a:defRPr/>
            </a:lvl1pPr>
          </a:lstStyle>
          <a:p>
            <a:fld id="{A1202BD4-4445-774C-8DCE-3B079DC692CD}" type="slidenum">
              <a:rPr lang="en-US"/>
              <a:pPr/>
              <a:t>‹#›</a:t>
            </a:fld>
            <a:endParaRPr lang="en-US"/>
          </a:p>
        </p:txBody>
      </p:sp>
    </p:spTree>
    <p:extLst>
      <p:ext uri="{BB962C8B-B14F-4D97-AF65-F5344CB8AC3E}">
        <p14:creationId xmlns:p14="http://schemas.microsoft.com/office/powerpoint/2010/main" val="241149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50802FB-F39F-1444-B258-72C893AF2888}" type="datetimeFigureOut">
              <a:rPr lang="en-US" smtClean="0"/>
              <a:t>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B12F5-3543-8441-8098-35E2AD8412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50802FB-F39F-1444-B258-72C893AF2888}" type="datetimeFigureOut">
              <a:rPr lang="en-US" smtClean="0"/>
              <a:t>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B12F5-3543-8441-8098-35E2AD8412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0802FB-F39F-1444-B258-72C893AF2888}" type="datetimeFigureOut">
              <a:rPr lang="en-US" smtClean="0"/>
              <a:t>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B12F5-3543-8441-8098-35E2AD841229}"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50802FB-F39F-1444-B258-72C893AF2888}" type="datetimeFigureOut">
              <a:rPr lang="en-US" smtClean="0"/>
              <a:t>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B12F5-3543-8441-8098-35E2AD841229}"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50802FB-F39F-1444-B258-72C893AF2888}" type="datetimeFigureOut">
              <a:rPr lang="en-US" smtClean="0"/>
              <a:t>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B12F5-3543-8441-8098-35E2AD8412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50802FB-F39F-1444-B258-72C893AF2888}" type="datetimeFigureOut">
              <a:rPr lang="en-US" smtClean="0"/>
              <a:t>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B12F5-3543-8441-8098-35E2AD8412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0802FB-F39F-1444-B258-72C893AF2888}" type="datetimeFigureOut">
              <a:rPr lang="en-US" smtClean="0"/>
              <a:t>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B12F5-3543-8441-8098-35E2AD841229}"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0802FB-F39F-1444-B258-72C893AF2888}" type="datetimeFigureOut">
              <a:rPr lang="en-US" smtClean="0"/>
              <a:t>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B12F5-3543-8441-8098-35E2AD841229}"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9">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550802FB-F39F-1444-B258-72C893AF2888}" type="datetimeFigureOut">
              <a:rPr lang="en-US" smtClean="0"/>
              <a:t>4/20/14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F9B12F5-3543-8441-8098-35E2AD84122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jpeg"/><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make a Alex Calder mobile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669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a0050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85850" y="609600"/>
            <a:ext cx="6970713" cy="5486400"/>
          </a:xfrm>
        </p:spPr>
      </p:pic>
      <p:sp>
        <p:nvSpPr>
          <p:cNvPr id="63492" name="Rectangle 4"/>
          <p:cNvSpPr>
            <a:spLocks noChangeArrowheads="1"/>
          </p:cNvSpPr>
          <p:nvPr/>
        </p:nvSpPr>
        <p:spPr bwMode="auto">
          <a:xfrm>
            <a:off x="1066800" y="6096000"/>
            <a:ext cx="6934200" cy="6096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1600">
                <a:solidFill>
                  <a:schemeClr val="folHlink"/>
                </a:solidFill>
                <a:latin typeface="Copperplate" charset="0"/>
                <a:ea typeface="MS Pゴシック" charset="0"/>
                <a:cs typeface="MS Pゴシック" charset="0"/>
              </a:rPr>
              <a:t>Steel Fish (1934)</a:t>
            </a:r>
          </a:p>
        </p:txBody>
      </p:sp>
    </p:spTree>
    <p:extLst>
      <p:ext uri="{BB962C8B-B14F-4D97-AF65-F5344CB8AC3E}">
        <p14:creationId xmlns:p14="http://schemas.microsoft.com/office/powerpoint/2010/main" val="117382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Text Box 19"/>
          <p:cNvSpPr txBox="1">
            <a:spLocks noChangeArrowheads="1"/>
          </p:cNvSpPr>
          <p:nvPr/>
        </p:nvSpPr>
        <p:spPr bwMode="auto">
          <a:xfrm>
            <a:off x="609600" y="4953000"/>
            <a:ext cx="5334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600">
                <a:solidFill>
                  <a:schemeClr val="folHlink"/>
                </a:solidFill>
                <a:latin typeface="Copperplate" charset="0"/>
              </a:rPr>
              <a:t>Model for the New York Workd</a:t>
            </a:r>
            <a:r>
              <a:rPr lang="ja-JP" altLang="en-US" sz="1600">
                <a:solidFill>
                  <a:schemeClr val="folHlink"/>
                </a:solidFill>
                <a:latin typeface="Copperplate" charset="0"/>
              </a:rPr>
              <a:t>’</a:t>
            </a:r>
            <a:r>
              <a:rPr lang="en-US" sz="1600">
                <a:solidFill>
                  <a:schemeClr val="folHlink"/>
                </a:solidFill>
                <a:latin typeface="Copperplate" charset="0"/>
              </a:rPr>
              <a:t>s Fair (1938)</a:t>
            </a:r>
          </a:p>
        </p:txBody>
      </p:sp>
      <p:sp>
        <p:nvSpPr>
          <p:cNvPr id="8228" name="Text Box 36"/>
          <p:cNvSpPr txBox="1">
            <a:spLocks noChangeArrowheads="1"/>
          </p:cNvSpPr>
          <p:nvPr/>
        </p:nvSpPr>
        <p:spPr bwMode="auto">
          <a:xfrm>
            <a:off x="6096000" y="457200"/>
            <a:ext cx="27432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a:solidFill>
                  <a:srgbClr val="FFFFFF"/>
                </a:solidFill>
                <a:latin typeface="Copperplate" charset="0"/>
              </a:rPr>
              <a:t>During WWII, he tried to join the marines, but was rejected, so he went back to work on his scuptures. The war caused a shortage of metal, so he turned to wood as a material.</a:t>
            </a:r>
            <a:endParaRPr lang="en-US">
              <a:solidFill>
                <a:srgbClr val="FFFFFF"/>
              </a:solidFill>
            </a:endParaRPr>
          </a:p>
        </p:txBody>
      </p:sp>
      <p:pic>
        <p:nvPicPr>
          <p:cNvPr id="8232" name="Picture 40" descr="a0110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 y="457200"/>
            <a:ext cx="5514975" cy="4429125"/>
          </a:xfrm>
        </p:spPr>
      </p:pic>
    </p:spTree>
    <p:extLst>
      <p:ext uri="{BB962C8B-B14F-4D97-AF65-F5344CB8AC3E}">
        <p14:creationId xmlns:p14="http://schemas.microsoft.com/office/powerpoint/2010/main" val="3446100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609600" y="5867400"/>
            <a:ext cx="3657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Lily of Force (1945)</a:t>
            </a:r>
          </a:p>
        </p:txBody>
      </p:sp>
      <p:pic>
        <p:nvPicPr>
          <p:cNvPr id="60422" name="Picture 6" descr="a0056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304800"/>
            <a:ext cx="3951288" cy="5486400"/>
          </a:xfrm>
        </p:spPr>
      </p:pic>
      <p:pic>
        <p:nvPicPr>
          <p:cNvPr id="60423" name="Picture 7" descr="a006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4029075" cy="5457825"/>
          </a:xfrm>
          <a:prstGeom prst="rect">
            <a:avLst/>
          </a:prstGeom>
          <a:noFill/>
          <a:extLst>
            <a:ext uri="{909E8E84-426E-40dd-AFC4-6F175D3DCCD1}">
              <a14:hiddenFill xmlns:a14="http://schemas.microsoft.com/office/drawing/2010/main">
                <a:solidFill>
                  <a:srgbClr val="FFFFFF"/>
                </a:solidFill>
              </a14:hiddenFill>
            </a:ext>
          </a:extLst>
        </p:spPr>
      </p:pic>
      <p:sp>
        <p:nvSpPr>
          <p:cNvPr id="60425" name="Text Box 9"/>
          <p:cNvSpPr txBox="1">
            <a:spLocks noChangeArrowheads="1"/>
          </p:cNvSpPr>
          <p:nvPr/>
        </p:nvSpPr>
        <p:spPr bwMode="auto">
          <a:xfrm>
            <a:off x="4724400" y="5867400"/>
            <a:ext cx="3962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Sword Plant (1947)</a:t>
            </a:r>
          </a:p>
        </p:txBody>
      </p:sp>
    </p:spTree>
    <p:extLst>
      <p:ext uri="{BB962C8B-B14F-4D97-AF65-F5344CB8AC3E}">
        <p14:creationId xmlns:p14="http://schemas.microsoft.com/office/powerpoint/2010/main" val="259686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8" name="Text Box 38"/>
          <p:cNvSpPr txBox="1">
            <a:spLocks noChangeArrowheads="1"/>
          </p:cNvSpPr>
          <p:nvPr/>
        </p:nvSpPr>
        <p:spPr bwMode="auto">
          <a:xfrm>
            <a:off x="2667000" y="6096000"/>
            <a:ext cx="3657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Finny Fish (1948)</a:t>
            </a:r>
          </a:p>
        </p:txBody>
      </p:sp>
      <p:pic>
        <p:nvPicPr>
          <p:cNvPr id="10283" name="Picture 43" descr="a1150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381000"/>
            <a:ext cx="7924800" cy="5600700"/>
          </a:xfrm>
        </p:spPr>
      </p:pic>
    </p:spTree>
    <p:extLst>
      <p:ext uri="{BB962C8B-B14F-4D97-AF65-F5344CB8AC3E}">
        <p14:creationId xmlns:p14="http://schemas.microsoft.com/office/powerpoint/2010/main" val="27562749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1752600" y="5867400"/>
            <a:ext cx="57912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Triple Gong (1951)</a:t>
            </a:r>
          </a:p>
        </p:txBody>
      </p:sp>
      <p:pic>
        <p:nvPicPr>
          <p:cNvPr id="59399" name="Picture 7" descr="a0062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609600"/>
            <a:ext cx="7772400" cy="5129213"/>
          </a:xfrm>
        </p:spPr>
      </p:pic>
    </p:spTree>
    <p:extLst>
      <p:ext uri="{BB962C8B-B14F-4D97-AF65-F5344CB8AC3E}">
        <p14:creationId xmlns:p14="http://schemas.microsoft.com/office/powerpoint/2010/main" val="177434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838200" y="4953000"/>
            <a:ext cx="4648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600">
                <a:solidFill>
                  <a:schemeClr val="folHlink"/>
                </a:solidFill>
                <a:latin typeface="Copperplate" charset="0"/>
              </a:rPr>
              <a:t>.125 (for JFK airport) (1957)</a:t>
            </a:r>
          </a:p>
        </p:txBody>
      </p:sp>
      <p:pic>
        <p:nvPicPr>
          <p:cNvPr id="54287" name="Picture 15" descr="a00332-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381000"/>
            <a:ext cx="5781675" cy="4518025"/>
          </a:xfrm>
        </p:spPr>
      </p:pic>
      <p:sp>
        <p:nvSpPr>
          <p:cNvPr id="54288" name="Text Box 16"/>
          <p:cNvSpPr txBox="1">
            <a:spLocks noChangeArrowheads="1"/>
          </p:cNvSpPr>
          <p:nvPr/>
        </p:nvSpPr>
        <p:spPr bwMode="auto">
          <a:xfrm>
            <a:off x="6096000" y="457200"/>
            <a:ext cx="27432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a:solidFill>
                  <a:srgbClr val="FFFFFF"/>
                </a:solidFill>
                <a:latin typeface="Copperplate" charset="0"/>
              </a:rPr>
              <a:t>In the 1950s, he started producing huge sculptures for public places.</a:t>
            </a:r>
            <a:endParaRPr lang="en-US">
              <a:solidFill>
                <a:srgbClr val="FFFFFF"/>
              </a:solidFill>
            </a:endParaRPr>
          </a:p>
        </p:txBody>
      </p:sp>
      <p:pic>
        <p:nvPicPr>
          <p:cNvPr id="54289" name="Picture 17" descr="a09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346325" cy="41148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90" name="Text Box 18"/>
          <p:cNvSpPr txBox="1">
            <a:spLocks noChangeArrowheads="1"/>
          </p:cNvSpPr>
          <p:nvPr/>
        </p:nvSpPr>
        <p:spPr bwMode="auto">
          <a:xfrm>
            <a:off x="6324600" y="6172200"/>
            <a:ext cx="2362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600">
                <a:solidFill>
                  <a:schemeClr val="folHlink"/>
                </a:solidFill>
                <a:latin typeface="Copperplate" charset="0"/>
              </a:rPr>
              <a:t>La Spirale (1958)</a:t>
            </a:r>
          </a:p>
        </p:txBody>
      </p:sp>
    </p:spTree>
    <p:extLst>
      <p:ext uri="{BB962C8B-B14F-4D97-AF65-F5344CB8AC3E}">
        <p14:creationId xmlns:p14="http://schemas.microsoft.com/office/powerpoint/2010/main" val="390234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4495800" y="6248400"/>
            <a:ext cx="44196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L</a:t>
            </a:r>
            <a:r>
              <a:rPr lang="ja-JP" altLang="en-US" sz="1800">
                <a:solidFill>
                  <a:schemeClr val="folHlink"/>
                </a:solidFill>
                <a:latin typeface="Copperplate" charset="0"/>
                <a:ea typeface="MS Pゴシック" charset="0"/>
                <a:cs typeface="MS Pゴシック" charset="0"/>
              </a:rPr>
              <a:t>’</a:t>
            </a:r>
            <a:r>
              <a:rPr lang="en-US" sz="1800">
                <a:solidFill>
                  <a:schemeClr val="folHlink"/>
                </a:solidFill>
                <a:latin typeface="Copperplate" charset="0"/>
                <a:ea typeface="MS Pゴシック" charset="0"/>
                <a:cs typeface="MS Pゴシック" charset="0"/>
              </a:rPr>
              <a:t>Homme (man) (1967)</a:t>
            </a:r>
          </a:p>
        </p:txBody>
      </p:sp>
      <p:pic>
        <p:nvPicPr>
          <p:cNvPr id="9255" name="Picture 39" descr="a0035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95800" y="228600"/>
            <a:ext cx="4349750" cy="5943600"/>
          </a:xfrm>
        </p:spPr>
      </p:pic>
      <p:sp>
        <p:nvSpPr>
          <p:cNvPr id="9256" name="Text Box 40"/>
          <p:cNvSpPr txBox="1">
            <a:spLocks noChangeArrowheads="1"/>
          </p:cNvSpPr>
          <p:nvPr/>
        </p:nvSpPr>
        <p:spPr bwMode="auto">
          <a:xfrm>
            <a:off x="381000" y="381000"/>
            <a:ext cx="36576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a:solidFill>
                  <a:srgbClr val="FFFFFF"/>
                </a:solidFill>
                <a:latin typeface="Copperplate" charset="0"/>
              </a:rPr>
              <a:t>In 1962, he moved to France, into a new, ultra-modern workshop. He made models of his giant sculptures, which were then handed off to  metal workers to fabricate. Calder watched over their work to make sure they executed his design perfectly. The big sculptures were made of carbon steel. His mobiles were mostly aluminum.</a:t>
            </a:r>
            <a:endParaRPr lang="en-US">
              <a:solidFill>
                <a:srgbClr val="FFFFFF"/>
              </a:solidFill>
            </a:endParaRPr>
          </a:p>
        </p:txBody>
      </p:sp>
    </p:spTree>
    <p:extLst>
      <p:ext uri="{BB962C8B-B14F-4D97-AF65-F5344CB8AC3E}">
        <p14:creationId xmlns:p14="http://schemas.microsoft.com/office/powerpoint/2010/main" val="20155295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pub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381000"/>
            <a:ext cx="5181600" cy="4714875"/>
          </a:xfrm>
        </p:spPr>
      </p:pic>
      <p:sp>
        <p:nvSpPr>
          <p:cNvPr id="64516" name="Text Box 4"/>
          <p:cNvSpPr txBox="1">
            <a:spLocks noChangeArrowheads="1"/>
          </p:cNvSpPr>
          <p:nvPr/>
        </p:nvSpPr>
        <p:spPr bwMode="auto">
          <a:xfrm>
            <a:off x="6019800" y="304800"/>
            <a:ext cx="27432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a:solidFill>
                  <a:srgbClr val="FFFFFF"/>
                </a:solidFill>
                <a:latin typeface="Copperplate" charset="0"/>
              </a:rPr>
              <a:t>Calder created this sculpture in 1971 to be installed at the entrance of the World Trade Center in New York City. On September 11, 2001, the sculpture was destroyed when the World Trade Center collapsed after being struck by two terrorist-hijacked airplanes.</a:t>
            </a:r>
            <a:endParaRPr lang="en-US">
              <a:solidFill>
                <a:srgbClr val="FFFFFF"/>
              </a:solidFill>
            </a:endParaRPr>
          </a:p>
        </p:txBody>
      </p:sp>
      <p:sp>
        <p:nvSpPr>
          <p:cNvPr id="64517" name="Text Box 5"/>
          <p:cNvSpPr txBox="1">
            <a:spLocks noChangeArrowheads="1"/>
          </p:cNvSpPr>
          <p:nvPr/>
        </p:nvSpPr>
        <p:spPr bwMode="auto">
          <a:xfrm>
            <a:off x="914400" y="5257800"/>
            <a:ext cx="44196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WTC Stabile (Bent Propeller) (1971)</a:t>
            </a:r>
          </a:p>
        </p:txBody>
      </p:sp>
    </p:spTree>
    <p:extLst>
      <p:ext uri="{BB962C8B-B14F-4D97-AF65-F5344CB8AC3E}">
        <p14:creationId xmlns:p14="http://schemas.microsoft.com/office/powerpoint/2010/main" val="393506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8" name="Picture 44" descr="sandy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5567363"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1307" name="Picture 43" descr="calder30csl_197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53000" y="2362200"/>
            <a:ext cx="3810000" cy="2170113"/>
          </a:xfrm>
        </p:spPr>
      </p:pic>
      <p:pic>
        <p:nvPicPr>
          <p:cNvPr id="11309" name="Picture 45" descr="1975-BMW-3-0-CSL-Art-Car-by-Alexander-Calder-Alexander-Calder-1280x9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343400"/>
            <a:ext cx="2743200" cy="2054225"/>
          </a:xfrm>
          <a:prstGeom prst="rect">
            <a:avLst/>
          </a:prstGeom>
          <a:noFill/>
          <a:extLst>
            <a:ext uri="{909E8E84-426E-40dd-AFC4-6F175D3DCCD1}">
              <a14:hiddenFill xmlns:a14="http://schemas.microsoft.com/office/drawing/2010/main">
                <a:solidFill>
                  <a:srgbClr val="FFFFFF"/>
                </a:solidFill>
              </a14:hiddenFill>
            </a:ext>
          </a:extLst>
        </p:spPr>
      </p:pic>
      <p:sp>
        <p:nvSpPr>
          <p:cNvPr id="11310" name="Text Box 46"/>
          <p:cNvSpPr txBox="1">
            <a:spLocks noChangeArrowheads="1"/>
          </p:cNvSpPr>
          <p:nvPr/>
        </p:nvSpPr>
        <p:spPr bwMode="auto">
          <a:xfrm>
            <a:off x="304800" y="2921000"/>
            <a:ext cx="44958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a:solidFill>
                  <a:srgbClr val="FFFFFF"/>
                </a:solidFill>
                <a:latin typeface="Copperplate" charset="0"/>
              </a:rPr>
              <a:t>In 1973, Braniff Airlines hired him to paint a full size DC-8 plane–</a:t>
            </a:r>
            <a:r>
              <a:rPr lang="ja-JP" altLang="en-US" sz="2000">
                <a:solidFill>
                  <a:srgbClr val="FFFFFF"/>
                </a:solidFill>
                <a:latin typeface="Copperplate" charset="0"/>
              </a:rPr>
              <a:t>“</a:t>
            </a:r>
            <a:r>
              <a:rPr lang="en-US" sz="2000">
                <a:solidFill>
                  <a:srgbClr val="FFFFFF"/>
                </a:solidFill>
                <a:latin typeface="Copperplate" charset="0"/>
              </a:rPr>
              <a:t>a flying canvas</a:t>
            </a:r>
            <a:r>
              <a:rPr lang="ja-JP" altLang="en-US" sz="2000">
                <a:solidFill>
                  <a:srgbClr val="FFFFFF"/>
                </a:solidFill>
                <a:latin typeface="Copperplate" charset="0"/>
              </a:rPr>
              <a:t>”</a:t>
            </a:r>
            <a:r>
              <a:rPr lang="en-US" sz="2000">
                <a:solidFill>
                  <a:srgbClr val="FFFFFF"/>
                </a:solidFill>
                <a:latin typeface="Copperplate" charset="0"/>
              </a:rPr>
              <a:t>. He painted another plane in 1976 for the U.S. Bicentennial. In 1975, BMW hired him to paint a BMW 3.0 CSL (car) which launched the BMW car project (lots of other artists followed with their own car paintings).</a:t>
            </a:r>
            <a:endParaRPr lang="en-US">
              <a:solidFill>
                <a:srgbClr val="FFFFFF"/>
              </a:solidFill>
            </a:endParaRPr>
          </a:p>
        </p:txBody>
      </p:sp>
    </p:spTree>
    <p:extLst>
      <p:ext uri="{BB962C8B-B14F-4D97-AF65-F5344CB8AC3E}">
        <p14:creationId xmlns:p14="http://schemas.microsoft.com/office/powerpoint/2010/main" val="3847937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1" name="Text Box 15"/>
          <p:cNvSpPr txBox="1">
            <a:spLocks noChangeArrowheads="1"/>
          </p:cNvSpPr>
          <p:nvPr/>
        </p:nvSpPr>
        <p:spPr bwMode="auto">
          <a:xfrm>
            <a:off x="5257800" y="457200"/>
            <a:ext cx="3581400"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chemeClr val="folHlink"/>
                </a:solidFill>
                <a:latin typeface="Copperplate" charset="0"/>
              </a:rPr>
              <a:t>Alexander Calder died on November 11, 1976. </a:t>
            </a:r>
          </a:p>
          <a:p>
            <a:pPr>
              <a:spcBef>
                <a:spcPct val="50000"/>
              </a:spcBef>
            </a:pPr>
            <a:endParaRPr lang="en-US" sz="1600">
              <a:solidFill>
                <a:schemeClr val="folHlink"/>
              </a:solidFill>
              <a:latin typeface="Copperplate" charset="0"/>
            </a:endParaRPr>
          </a:p>
          <a:p>
            <a:pPr>
              <a:spcBef>
                <a:spcPct val="50000"/>
              </a:spcBef>
            </a:pPr>
            <a:r>
              <a:rPr lang="en-US" sz="1600">
                <a:solidFill>
                  <a:schemeClr val="folHlink"/>
                </a:solidFill>
                <a:latin typeface="Copperplate" charset="0"/>
              </a:rPr>
              <a:t>Two months after his death, he was posthumously awarded the Presidential Medal of Freedom – the United States</a:t>
            </a:r>
            <a:r>
              <a:rPr lang="ja-JP" altLang="en-US" sz="1600">
                <a:solidFill>
                  <a:schemeClr val="folHlink"/>
                </a:solidFill>
                <a:latin typeface="Copperplate" charset="0"/>
              </a:rPr>
              <a:t>’</a:t>
            </a:r>
            <a:r>
              <a:rPr lang="en-US" sz="1600">
                <a:solidFill>
                  <a:schemeClr val="folHlink"/>
                </a:solidFill>
                <a:latin typeface="Copperplate" charset="0"/>
              </a:rPr>
              <a:t> highest civilian honor.</a:t>
            </a:r>
          </a:p>
          <a:p>
            <a:pPr>
              <a:spcBef>
                <a:spcPct val="50000"/>
              </a:spcBef>
            </a:pPr>
            <a:r>
              <a:rPr lang="en-US" sz="1600">
                <a:solidFill>
                  <a:schemeClr val="folHlink"/>
                </a:solidFill>
                <a:latin typeface="Copperplate" charset="0"/>
              </a:rPr>
              <a:t>His family boycotted the ceremony as a protest to the war in Vietnam.</a:t>
            </a:r>
          </a:p>
        </p:txBody>
      </p:sp>
      <p:pic>
        <p:nvPicPr>
          <p:cNvPr id="55316" name="Picture 20" descr="alexander-cald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304800"/>
            <a:ext cx="4405313" cy="5486400"/>
          </a:xfrm>
        </p:spPr>
      </p:pic>
    </p:spTree>
    <p:extLst>
      <p:ext uri="{BB962C8B-B14F-4D97-AF65-F5344CB8AC3E}">
        <p14:creationId xmlns:p14="http://schemas.microsoft.com/office/powerpoint/2010/main" val="421436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438400"/>
            <a:ext cx="7772400" cy="1143000"/>
          </a:xfrm>
          <a:effectLst>
            <a:outerShdw blurRad="12700" dist="12698" dir="2700000" algn="ctr" rotWithShape="0">
              <a:schemeClr val="tx2">
                <a:alpha val="99962"/>
              </a:schemeClr>
            </a:outerShdw>
          </a:effectLst>
        </p:spPr>
        <p:txBody>
          <a:bodyPr/>
          <a:lstStyle/>
          <a:p>
            <a:r>
              <a:rPr lang="en-US">
                <a:solidFill>
                  <a:schemeClr val="folHlink"/>
                </a:solidFill>
                <a:latin typeface="Copperplate" charset="0"/>
              </a:rPr>
              <a:t>Alexander Calder</a:t>
            </a:r>
            <a:endParaRPr lang="en-US"/>
          </a:p>
        </p:txBody>
      </p:sp>
      <p:sp>
        <p:nvSpPr>
          <p:cNvPr id="3076" name="Text Box 4"/>
          <p:cNvSpPr txBox="1">
            <a:spLocks noChangeArrowheads="1"/>
          </p:cNvSpPr>
          <p:nvPr/>
        </p:nvSpPr>
        <p:spPr bwMode="auto">
          <a:xfrm>
            <a:off x="1143000" y="3657600"/>
            <a:ext cx="6858000" cy="170815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2800">
                <a:solidFill>
                  <a:schemeClr val="folHlink"/>
                </a:solidFill>
                <a:latin typeface="Copperplate" charset="0"/>
              </a:rPr>
              <a:t>(1898 – 1976)</a:t>
            </a:r>
          </a:p>
          <a:p>
            <a:pPr algn="ctr">
              <a:spcBef>
                <a:spcPct val="50000"/>
              </a:spcBef>
            </a:pPr>
            <a:r>
              <a:rPr lang="en-US" sz="2800">
                <a:solidFill>
                  <a:schemeClr val="folHlink"/>
                </a:solidFill>
                <a:latin typeface="Copperplate" charset="0"/>
              </a:rPr>
              <a:t>Sculptor, Painter</a:t>
            </a:r>
          </a:p>
          <a:p>
            <a:pPr algn="ctr">
              <a:spcBef>
                <a:spcPct val="50000"/>
              </a:spcBef>
            </a:pPr>
            <a:endParaRPr lang="en-US">
              <a:solidFill>
                <a:schemeClr val="folHlink"/>
              </a:solidFill>
              <a:latin typeface="Copperplate" charset="0"/>
            </a:endParaRPr>
          </a:p>
        </p:txBody>
      </p:sp>
    </p:spTree>
    <p:extLst>
      <p:ext uri="{BB962C8B-B14F-4D97-AF65-F5344CB8AC3E}">
        <p14:creationId xmlns:p14="http://schemas.microsoft.com/office/powerpoint/2010/main" val="41097679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77813"/>
            <a:ext cx="8229600" cy="11398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How to make a mobile</a:t>
            </a:r>
          </a:p>
        </p:txBody>
      </p:sp>
      <p:sp>
        <p:nvSpPr>
          <p:cNvPr id="14338" name="Rectangle 2"/>
          <p:cNvSpPr>
            <a:spLocks noGrp="1" noChangeArrowheads="1"/>
          </p:cNvSpPr>
          <p:nvPr>
            <p:ph type="body" idx="4294967295"/>
          </p:nvPr>
        </p:nvSpPr>
        <p:spPr>
          <a:xfrm>
            <a:off x="457200" y="1600200"/>
            <a:ext cx="8229600" cy="4530725"/>
          </a:xfrm>
          <a:ln/>
        </p:spPr>
        <p:txBody>
          <a:bodyPr/>
          <a:lstStyle/>
          <a:p>
            <a:pPr marL="341313" indent="-341313">
              <a:lnSpc>
                <a:spcPct val="90000"/>
              </a:lnSpc>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Think of an image, symbol, or subjects that are related to each other.</a:t>
            </a:r>
          </a:p>
          <a:p>
            <a:pPr marL="341313" indent="-341313">
              <a:lnSpc>
                <a:spcPct val="90000"/>
              </a:lnSpc>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Think of a design you would like to have your mobile represent.</a:t>
            </a:r>
          </a:p>
          <a:p>
            <a:pPr marL="341313" indent="-341313">
              <a:lnSpc>
                <a:spcPct val="90000"/>
              </a:lnSpc>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Using found materials, create your shapes.  Color or paint them as needed.</a:t>
            </a:r>
          </a:p>
          <a:p>
            <a:pPr marL="341313" indent="-341313">
              <a:lnSpc>
                <a:spcPct val="90000"/>
              </a:lnSpc>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Use wire and wire cutters to create your structure for your mobile.</a:t>
            </a:r>
          </a:p>
          <a:p>
            <a:pPr marL="341313" indent="-341313">
              <a:lnSpc>
                <a:spcPct val="90000"/>
              </a:lnSpc>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Make sure it has rhythm and balance!</a:t>
            </a:r>
          </a:p>
        </p:txBody>
      </p:sp>
    </p:spTree>
    <p:extLst>
      <p:ext uri="{BB962C8B-B14F-4D97-AF65-F5344CB8AC3E}">
        <p14:creationId xmlns:p14="http://schemas.microsoft.com/office/powerpoint/2010/main" val="21209254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276225"/>
            <a:ext cx="8229600" cy="1143000"/>
          </a:xfrm>
          <a:ln/>
        </p:spPr>
        <p:txBody>
          <a:bodyPr anchorCtr="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Things to remember...</a:t>
            </a:r>
          </a:p>
        </p:txBody>
      </p:sp>
      <p:sp>
        <p:nvSpPr>
          <p:cNvPr id="15362" name="Rectangle 2"/>
          <p:cNvSpPr>
            <a:spLocks noGrp="1" noChangeArrowheads="1"/>
          </p:cNvSpPr>
          <p:nvPr>
            <p:ph type="body" idx="4294967295"/>
          </p:nvPr>
        </p:nvSpPr>
        <p:spPr>
          <a:xfrm>
            <a:off x="457200" y="1600200"/>
            <a:ext cx="8229600" cy="4533900"/>
          </a:xfrm>
          <a:ln/>
        </p:spPr>
        <p:txBody>
          <a:bodyPr/>
          <a:lstStyle/>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You need to have at least 4 or more shapes to have balance.</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Your shapes can be made out of everyday materials like cardboard!</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You need to think of a strong structure for your base (top).  You may need to double up materials.</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If your wire seems to flimsy, you can always wrap it together... it gives it a cool effect as well!</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When you create your mobile as a whole, think about not only the shapes, but how you hang your wires to make it have balance!</a:t>
            </a:r>
          </a:p>
        </p:txBody>
      </p:sp>
    </p:spTree>
    <p:extLst>
      <p:ext uri="{BB962C8B-B14F-4D97-AF65-F5344CB8AC3E}">
        <p14:creationId xmlns:p14="http://schemas.microsoft.com/office/powerpoint/2010/main" val="345839238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77813"/>
            <a:ext cx="8229600" cy="11398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Good examples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038600" cy="218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00200"/>
            <a:ext cx="4038600" cy="218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41763"/>
            <a:ext cx="4038600" cy="218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941763"/>
            <a:ext cx="4038600" cy="218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9451756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192088"/>
            <a:ext cx="8229600" cy="131286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Remember!!!  Your mobile needs to…</a:t>
            </a:r>
          </a:p>
        </p:txBody>
      </p:sp>
      <p:sp>
        <p:nvSpPr>
          <p:cNvPr id="17410" name="Rectangle 2"/>
          <p:cNvSpPr>
            <a:spLocks noGrp="1" noChangeArrowheads="1"/>
          </p:cNvSpPr>
          <p:nvPr>
            <p:ph type="body" idx="4294967295"/>
          </p:nvPr>
        </p:nvSpPr>
        <p:spPr>
          <a:xfrm>
            <a:off x="457200" y="1600200"/>
            <a:ext cx="8229600" cy="4530725"/>
          </a:xfrm>
          <a:ln/>
        </p:spPr>
        <p:txBody>
          <a:bodyPr/>
          <a:lstStyle/>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Not be too heavy for the wire we have (you may need to double the wire up)!</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Have movement and balance.</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Have shapes and symbols that relate to each other.</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Have an overall good kinetic design.</a:t>
            </a:r>
          </a:p>
        </p:txBody>
      </p:sp>
    </p:spTree>
    <p:extLst>
      <p:ext uri="{BB962C8B-B14F-4D97-AF65-F5344CB8AC3E}">
        <p14:creationId xmlns:p14="http://schemas.microsoft.com/office/powerpoint/2010/main" val="243218243"/>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77813"/>
            <a:ext cx="8229600" cy="11398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Materials</a:t>
            </a:r>
          </a:p>
        </p:txBody>
      </p:sp>
      <p:sp>
        <p:nvSpPr>
          <p:cNvPr id="18434" name="Rectangle 2"/>
          <p:cNvSpPr>
            <a:spLocks noGrp="1" noChangeArrowheads="1"/>
          </p:cNvSpPr>
          <p:nvPr>
            <p:ph type="body" idx="4294967295"/>
          </p:nvPr>
        </p:nvSpPr>
        <p:spPr>
          <a:xfrm>
            <a:off x="457200" y="1600200"/>
            <a:ext cx="8229600" cy="4530725"/>
          </a:xfrm>
          <a:ln/>
        </p:spPr>
        <p:txBody>
          <a:bodyPr/>
          <a:lstStyle/>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Paper, found objects, etc.</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Cardboard or mat board</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Wire, wire cutters</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Paint</a:t>
            </a:r>
          </a:p>
          <a:p>
            <a:pPr marL="341313" indent="-341313">
              <a:buClr>
                <a:srgbClr val="FFFFCC"/>
              </a:buClr>
              <a:buSzPct val="75000"/>
              <a:buFont typeface="Wingding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Whatever works for your design!</a:t>
            </a:r>
          </a:p>
        </p:txBody>
      </p:sp>
    </p:spTree>
    <p:extLst>
      <p:ext uri="{BB962C8B-B14F-4D97-AF65-F5344CB8AC3E}">
        <p14:creationId xmlns:p14="http://schemas.microsoft.com/office/powerpoint/2010/main" val="414085929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descr="alexander-cald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47800"/>
            <a:ext cx="2298700" cy="3308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a:xfrm>
            <a:off x="609600" y="609600"/>
            <a:ext cx="7848600" cy="762000"/>
          </a:xfrm>
        </p:spPr>
        <p:txBody>
          <a:bodyPr/>
          <a:lstStyle/>
          <a:p>
            <a:pPr>
              <a:lnSpc>
                <a:spcPct val="70000"/>
              </a:lnSpc>
            </a:pPr>
            <a:r>
              <a:rPr lang="en-US" sz="2800">
                <a:solidFill>
                  <a:srgbClr val="FFFFFF"/>
                </a:solidFill>
                <a:latin typeface="Copperplate" charset="0"/>
              </a:rPr>
              <a:t>Alexander Calder</a:t>
            </a:r>
            <a:endParaRPr lang="en-US"/>
          </a:p>
        </p:txBody>
      </p:sp>
      <p:sp>
        <p:nvSpPr>
          <p:cNvPr id="1037" name="Text Box 13"/>
          <p:cNvSpPr txBox="1">
            <a:spLocks noChangeArrowheads="1"/>
          </p:cNvSpPr>
          <p:nvPr/>
        </p:nvSpPr>
        <p:spPr bwMode="auto">
          <a:xfrm>
            <a:off x="381000" y="1676400"/>
            <a:ext cx="5486400"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solidFill>
                  <a:srgbClr val="FFFFFF"/>
                </a:solidFill>
                <a:latin typeface="Copperplate" charset="0"/>
              </a:rPr>
              <a:t>Alexander Calder was born in Lawnton, Pennsylvania on July 22, 1898 into a family of artists. The family moved to California when he was a boy. He began using scraps of wire he found in the street to make jewelry and beads for his sister</a:t>
            </a:r>
            <a:r>
              <a:rPr lang="ja-JP" altLang="en-US" sz="2000">
                <a:solidFill>
                  <a:srgbClr val="FFFFFF"/>
                </a:solidFill>
                <a:latin typeface="Copperplate" charset="0"/>
              </a:rPr>
              <a:t>’</a:t>
            </a:r>
            <a:r>
              <a:rPr lang="en-US" sz="2000">
                <a:solidFill>
                  <a:srgbClr val="FFFFFF"/>
                </a:solidFill>
                <a:latin typeface="Copperplate" charset="0"/>
              </a:rPr>
              <a:t>s dolls. </a:t>
            </a:r>
            <a:endParaRPr lang="en-US"/>
          </a:p>
        </p:txBody>
      </p:sp>
      <p:pic>
        <p:nvPicPr>
          <p:cNvPr id="1057" name="Picture 33" descr="USA Map On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67200"/>
            <a:ext cx="3657600" cy="2292350"/>
          </a:xfrm>
          <a:prstGeom prst="rect">
            <a:avLst/>
          </a:prstGeom>
          <a:noFill/>
          <a:extLst>
            <a:ext uri="{909E8E84-426E-40dd-AFC4-6F175D3DCCD1}">
              <a14:hiddenFill xmlns:a14="http://schemas.microsoft.com/office/drawing/2010/main">
                <a:solidFill>
                  <a:srgbClr val="FFFFFF"/>
                </a:solidFill>
              </a14:hiddenFill>
            </a:ext>
          </a:extLst>
        </p:spPr>
      </p:pic>
      <p:sp>
        <p:nvSpPr>
          <p:cNvPr id="1045" name="AutoShape 21"/>
          <p:cNvSpPr>
            <a:spLocks noChangeArrowheads="1"/>
          </p:cNvSpPr>
          <p:nvPr/>
        </p:nvSpPr>
        <p:spPr bwMode="auto">
          <a:xfrm>
            <a:off x="6248400" y="5029200"/>
            <a:ext cx="190500" cy="190500"/>
          </a:xfrm>
          <a:prstGeom prst="star5">
            <a:avLst/>
          </a:prstGeom>
          <a:solidFill>
            <a:srgbClr val="F80000"/>
          </a:solidFill>
          <a:ln w="9525">
            <a:solidFill>
              <a:srgbClr val="FFFFFF"/>
            </a:solidFill>
            <a:miter lim="800000"/>
            <a:headEnd/>
            <a:tailEnd/>
          </a:ln>
        </p:spPr>
        <p:txBody>
          <a:bodyPr wrap="none" anchor="ctr"/>
          <a:lstStyle/>
          <a:p>
            <a:pPr algn="ctr"/>
            <a:endParaRPr lang="en-US"/>
          </a:p>
        </p:txBody>
      </p:sp>
    </p:spTree>
    <p:extLst>
      <p:ext uri="{BB962C8B-B14F-4D97-AF65-F5344CB8AC3E}">
        <p14:creationId xmlns:p14="http://schemas.microsoft.com/office/powerpoint/2010/main" val="1608801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Text Box 12"/>
          <p:cNvSpPr txBox="1">
            <a:spLocks noChangeArrowheads="1"/>
          </p:cNvSpPr>
          <p:nvPr/>
        </p:nvSpPr>
        <p:spPr bwMode="auto">
          <a:xfrm>
            <a:off x="457200" y="914400"/>
            <a:ext cx="4038600" cy="47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2000">
                <a:solidFill>
                  <a:srgbClr val="FFFFFF"/>
                </a:solidFill>
                <a:latin typeface="Copperplate" charset="0"/>
              </a:rPr>
              <a:t>When he was in fourth grade, he sculpted a dog and a duck out of sheet brass as Christmas presents for his parents. The duck was </a:t>
            </a:r>
            <a:r>
              <a:rPr lang="ja-JP" altLang="en-US" sz="2000">
                <a:solidFill>
                  <a:srgbClr val="FFFFFF"/>
                </a:solidFill>
                <a:latin typeface="Copperplate" charset="0"/>
              </a:rPr>
              <a:t>“</a:t>
            </a:r>
            <a:r>
              <a:rPr lang="en-US" sz="2000">
                <a:solidFill>
                  <a:srgbClr val="FFFFFF"/>
                </a:solidFill>
                <a:latin typeface="Copperplate" charset="0"/>
              </a:rPr>
              <a:t>kinetic</a:t>
            </a:r>
            <a:r>
              <a:rPr lang="ja-JP" altLang="en-US" sz="2000">
                <a:solidFill>
                  <a:srgbClr val="FFFFFF"/>
                </a:solidFill>
                <a:latin typeface="Copperplate" charset="0"/>
              </a:rPr>
              <a:t>”</a:t>
            </a:r>
            <a:r>
              <a:rPr lang="en-US" sz="2000">
                <a:solidFill>
                  <a:srgbClr val="FFFFFF"/>
                </a:solidFill>
                <a:latin typeface="Copperplate" charset="0"/>
              </a:rPr>
              <a:t> because it rocked when touched. During his high school years, his family moved back and forth between New York and California. He studied mechanical engineering in college, graduating in 1919. For the next several years, he worked as an engineer, but finally he decided he would like to be an artist.</a:t>
            </a:r>
          </a:p>
        </p:txBody>
      </p:sp>
      <p:sp>
        <p:nvSpPr>
          <p:cNvPr id="6183" name="Rectangle 39"/>
          <p:cNvSpPr>
            <a:spLocks noGrp="1" noChangeArrowheads="1"/>
          </p:cNvSpPr>
          <p:nvPr>
            <p:ph type="title"/>
          </p:nvPr>
        </p:nvSpPr>
        <p:spPr>
          <a:xfrm>
            <a:off x="5257800" y="3352800"/>
            <a:ext cx="3048000" cy="381000"/>
          </a:xfrm>
          <a:noFill/>
          <a:ln/>
        </p:spPr>
        <p:txBody>
          <a:bodyPr/>
          <a:lstStyle/>
          <a:p>
            <a:pPr>
              <a:lnSpc>
                <a:spcPct val="80000"/>
              </a:lnSpc>
            </a:pPr>
            <a:r>
              <a:rPr lang="en-US" sz="1600">
                <a:solidFill>
                  <a:schemeClr val="folHlink"/>
                </a:solidFill>
                <a:latin typeface="Copperplate" charset="0"/>
              </a:rPr>
              <a:t>Dog (1909)</a:t>
            </a:r>
            <a:endParaRPr lang="en-US"/>
          </a:p>
        </p:txBody>
      </p:sp>
      <p:pic>
        <p:nvPicPr>
          <p:cNvPr id="6184" name="Picture 40" descr="a15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3711575" cy="2625725"/>
          </a:xfrm>
          <a:prstGeom prst="rect">
            <a:avLst/>
          </a:prstGeom>
          <a:noFill/>
          <a:extLst>
            <a:ext uri="{909E8E84-426E-40dd-AFC4-6F175D3DCCD1}">
              <a14:hiddenFill xmlns:a14="http://schemas.microsoft.com/office/drawing/2010/main">
                <a:solidFill>
                  <a:srgbClr val="FFFFFF"/>
                </a:solidFill>
              </a14:hiddenFill>
            </a:ext>
          </a:extLst>
        </p:spPr>
      </p:pic>
      <p:pic>
        <p:nvPicPr>
          <p:cNvPr id="6185" name="Picture 41" descr="a163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65550"/>
            <a:ext cx="3756025" cy="2203450"/>
          </a:xfrm>
          <a:prstGeom prst="rect">
            <a:avLst/>
          </a:prstGeom>
          <a:noFill/>
          <a:extLst>
            <a:ext uri="{909E8E84-426E-40dd-AFC4-6F175D3DCCD1}">
              <a14:hiddenFill xmlns:a14="http://schemas.microsoft.com/office/drawing/2010/main">
                <a:solidFill>
                  <a:srgbClr val="FFFFFF"/>
                </a:solidFill>
              </a14:hiddenFill>
            </a:ext>
          </a:extLst>
        </p:spPr>
      </p:pic>
      <p:sp>
        <p:nvSpPr>
          <p:cNvPr id="6186" name="Rectangle 42"/>
          <p:cNvSpPr>
            <a:spLocks noChangeArrowheads="1"/>
          </p:cNvSpPr>
          <p:nvPr/>
        </p:nvSpPr>
        <p:spPr bwMode="auto">
          <a:xfrm>
            <a:off x="5181600" y="6019800"/>
            <a:ext cx="3048000" cy="3810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lnSpc>
                <a:spcPct val="80000"/>
              </a:lnSpc>
            </a:pPr>
            <a:r>
              <a:rPr lang="en-US" sz="1600">
                <a:solidFill>
                  <a:schemeClr val="folHlink"/>
                </a:solidFill>
                <a:latin typeface="Copperplate" charset="0"/>
                <a:ea typeface="MS Pゴシック" charset="0"/>
                <a:cs typeface="MS Pゴシック" charset="0"/>
              </a:rPr>
              <a:t>Duck (1909)</a:t>
            </a:r>
            <a:endParaRPr lang="en-US" sz="4400">
              <a:solidFill>
                <a:schemeClr val="tx2"/>
              </a:solidFill>
              <a:latin typeface="Copperplate Gothic Light" charset="0"/>
              <a:ea typeface="MS Pゴシック" charset="0"/>
              <a:cs typeface="MS Pゴシック" charset="0"/>
            </a:endParaRPr>
          </a:p>
        </p:txBody>
      </p:sp>
    </p:spTree>
    <p:extLst>
      <p:ext uri="{BB962C8B-B14F-4D97-AF65-F5344CB8AC3E}">
        <p14:creationId xmlns:p14="http://schemas.microsoft.com/office/powerpoint/2010/main" val="24673746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6" name="Rectangle 22"/>
          <p:cNvSpPr>
            <a:spLocks noGrp="1" noChangeArrowheads="1"/>
          </p:cNvSpPr>
          <p:nvPr>
            <p:ph type="title"/>
          </p:nvPr>
        </p:nvSpPr>
        <p:spPr>
          <a:xfrm>
            <a:off x="838200" y="4876800"/>
            <a:ext cx="4876800" cy="609600"/>
          </a:xfrm>
          <a:noFill/>
          <a:ln/>
        </p:spPr>
        <p:txBody>
          <a:bodyPr/>
          <a:lstStyle/>
          <a:p>
            <a:pPr>
              <a:lnSpc>
                <a:spcPct val="80000"/>
              </a:lnSpc>
            </a:pPr>
            <a:r>
              <a:rPr lang="en-US" sz="1600">
                <a:solidFill>
                  <a:schemeClr val="folHlink"/>
                </a:solidFill>
                <a:latin typeface="Copperplate" charset="0"/>
              </a:rPr>
              <a:t>The Flying Trapeze (1925)</a:t>
            </a:r>
            <a:endParaRPr lang="en-US"/>
          </a:p>
        </p:txBody>
      </p:sp>
      <p:sp>
        <p:nvSpPr>
          <p:cNvPr id="47142" name="Text Box 38"/>
          <p:cNvSpPr txBox="1">
            <a:spLocks noChangeArrowheads="1"/>
          </p:cNvSpPr>
          <p:nvPr/>
        </p:nvSpPr>
        <p:spPr bwMode="auto">
          <a:xfrm>
            <a:off x="5715000" y="304800"/>
            <a:ext cx="3048000" cy="628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1800">
                <a:solidFill>
                  <a:srgbClr val="FFFFFF"/>
                </a:solidFill>
                <a:latin typeface="Copperplate" charset="0"/>
              </a:rPr>
              <a:t>He moved to New York and enrolled in the art students</a:t>
            </a:r>
            <a:r>
              <a:rPr lang="ja-JP" altLang="en-US" sz="1800">
                <a:solidFill>
                  <a:srgbClr val="FFFFFF"/>
                </a:solidFill>
                <a:latin typeface="Copperplate" charset="0"/>
              </a:rPr>
              <a:t>’</a:t>
            </a:r>
            <a:r>
              <a:rPr lang="en-US" sz="1800">
                <a:solidFill>
                  <a:srgbClr val="FFFFFF"/>
                </a:solidFill>
                <a:latin typeface="Copperplate" charset="0"/>
              </a:rPr>
              <a:t> League. One of his assignments was to sketch the Ringling Bros. Barnum &amp; Bailey Circus. He became very interested in the circus, and would continue to create circus inspired art  all through his career. In 1926, he moved to Paris and took up with a community of artists. He began to make toys, creating his </a:t>
            </a:r>
            <a:r>
              <a:rPr lang="ja-JP" altLang="en-US" sz="1800">
                <a:solidFill>
                  <a:srgbClr val="FFFFFF"/>
                </a:solidFill>
                <a:latin typeface="Copperplate" charset="0"/>
              </a:rPr>
              <a:t>“</a:t>
            </a:r>
            <a:r>
              <a:rPr lang="en-US" sz="1800">
                <a:solidFill>
                  <a:srgbClr val="FFFFFF"/>
                </a:solidFill>
                <a:latin typeface="Copperplate" charset="0"/>
              </a:rPr>
              <a:t>Cirque Calder</a:t>
            </a:r>
            <a:r>
              <a:rPr lang="ja-JP" altLang="en-US" sz="1800">
                <a:solidFill>
                  <a:srgbClr val="FFFFFF"/>
                </a:solidFill>
                <a:latin typeface="Copperplate" charset="0"/>
              </a:rPr>
              <a:t>”</a:t>
            </a:r>
            <a:r>
              <a:rPr lang="en-US" sz="1800">
                <a:solidFill>
                  <a:srgbClr val="FFFFFF"/>
                </a:solidFill>
                <a:latin typeface="Copperplate" charset="0"/>
              </a:rPr>
              <a:t>, a miniature circus made of wire, string, rubber &amp; cloth. He made it small so he could fit it into a suitcase, allowing him to travel around giving </a:t>
            </a:r>
            <a:r>
              <a:rPr lang="ja-JP" altLang="en-US" sz="1800">
                <a:solidFill>
                  <a:srgbClr val="FFFFFF"/>
                </a:solidFill>
                <a:latin typeface="Copperplate" charset="0"/>
              </a:rPr>
              <a:t>“</a:t>
            </a:r>
            <a:r>
              <a:rPr lang="en-US" sz="1800">
                <a:solidFill>
                  <a:srgbClr val="FFFFFF"/>
                </a:solidFill>
                <a:latin typeface="Copperplate" charset="0"/>
              </a:rPr>
              <a:t>circus shows</a:t>
            </a:r>
            <a:r>
              <a:rPr lang="ja-JP" altLang="en-US" sz="1800">
                <a:solidFill>
                  <a:srgbClr val="FFFFFF"/>
                </a:solidFill>
                <a:latin typeface="Copperplate" charset="0"/>
              </a:rPr>
              <a:t>”</a:t>
            </a:r>
            <a:r>
              <a:rPr lang="en-US" sz="1800">
                <a:solidFill>
                  <a:srgbClr val="FFFFFF"/>
                </a:solidFill>
                <a:latin typeface="Copperplate" charset="0"/>
              </a:rPr>
              <a:t>.</a:t>
            </a:r>
            <a:endParaRPr lang="en-US" sz="1800">
              <a:solidFill>
                <a:srgbClr val="FFFFFF"/>
              </a:solidFill>
            </a:endParaRPr>
          </a:p>
        </p:txBody>
      </p:sp>
      <p:pic>
        <p:nvPicPr>
          <p:cNvPr id="47144" name="Picture 40" descr="a0007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533400"/>
            <a:ext cx="5029200" cy="4241800"/>
          </a:xfrm>
        </p:spPr>
      </p:pic>
    </p:spTree>
    <p:extLst>
      <p:ext uri="{BB962C8B-B14F-4D97-AF65-F5344CB8AC3E}">
        <p14:creationId xmlns:p14="http://schemas.microsoft.com/office/powerpoint/2010/main" val="396458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 name="Rectangle 31"/>
          <p:cNvSpPr>
            <a:spLocks noChangeArrowheads="1"/>
          </p:cNvSpPr>
          <p:nvPr/>
        </p:nvSpPr>
        <p:spPr bwMode="auto">
          <a:xfrm>
            <a:off x="304800" y="4953000"/>
            <a:ext cx="4495800" cy="3810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1600">
                <a:solidFill>
                  <a:schemeClr val="folHlink"/>
                </a:solidFill>
                <a:latin typeface="Copperplate" charset="0"/>
                <a:ea typeface="MS Pゴシック" charset="0"/>
                <a:cs typeface="MS Pゴシック" charset="0"/>
              </a:rPr>
              <a:t>Circus Scene (1926)</a:t>
            </a:r>
          </a:p>
        </p:txBody>
      </p:sp>
      <p:pic>
        <p:nvPicPr>
          <p:cNvPr id="7212" name="Picture 44" descr="a099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000"/>
            <a:ext cx="5486400" cy="4556125"/>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3" descr="a0001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876800" y="3124200"/>
            <a:ext cx="3908425" cy="2879725"/>
          </a:xfrm>
        </p:spPr>
      </p:pic>
      <p:sp>
        <p:nvSpPr>
          <p:cNvPr id="7213" name="Rectangle 45"/>
          <p:cNvSpPr>
            <a:spLocks noChangeArrowheads="1"/>
          </p:cNvSpPr>
          <p:nvPr/>
        </p:nvSpPr>
        <p:spPr bwMode="auto">
          <a:xfrm>
            <a:off x="4953000" y="6096000"/>
            <a:ext cx="3810000" cy="3810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1600">
                <a:solidFill>
                  <a:schemeClr val="folHlink"/>
                </a:solidFill>
                <a:latin typeface="Copperplate" charset="0"/>
                <a:ea typeface="MS Pゴシック" charset="0"/>
                <a:cs typeface="MS Pゴシック" charset="0"/>
              </a:rPr>
              <a:t>The artist working on Cirque Calder wire sculpture (1929)</a:t>
            </a:r>
          </a:p>
        </p:txBody>
      </p:sp>
    </p:spTree>
    <p:extLst>
      <p:ext uri="{BB962C8B-B14F-4D97-AF65-F5344CB8AC3E}">
        <p14:creationId xmlns:p14="http://schemas.microsoft.com/office/powerpoint/2010/main" val="41903145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0" name="Text Box 18"/>
          <p:cNvSpPr txBox="1">
            <a:spLocks noChangeArrowheads="1"/>
          </p:cNvSpPr>
          <p:nvPr/>
        </p:nvSpPr>
        <p:spPr bwMode="auto">
          <a:xfrm>
            <a:off x="4419600" y="5105400"/>
            <a:ext cx="4114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chemeClr val="folHlink"/>
                </a:solidFill>
                <a:latin typeface="Copperplate" charset="0"/>
                <a:ea typeface="MS Pゴシック" charset="0"/>
                <a:cs typeface="MS Pゴシック" charset="0"/>
              </a:rPr>
              <a:t>Goldfish Bowl (1929)</a:t>
            </a:r>
          </a:p>
        </p:txBody>
      </p:sp>
      <p:sp>
        <p:nvSpPr>
          <p:cNvPr id="28691" name="Text Box 19"/>
          <p:cNvSpPr txBox="1">
            <a:spLocks noChangeArrowheads="1"/>
          </p:cNvSpPr>
          <p:nvPr/>
        </p:nvSpPr>
        <p:spPr bwMode="auto">
          <a:xfrm>
            <a:off x="304800" y="304800"/>
            <a:ext cx="3886200"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1800">
                <a:solidFill>
                  <a:srgbClr val="FFFFFF"/>
                </a:solidFill>
                <a:latin typeface="Copperplate" charset="0"/>
              </a:rPr>
              <a:t>Cirque Calder sparked his interest in wire sculpture and kinetic art. (kinetic means pertaining to motion). He used his knowledge of engineering to create movable sculptures. Some of his circus characters could </a:t>
            </a:r>
            <a:r>
              <a:rPr lang="ja-JP" altLang="en-US" sz="1800">
                <a:solidFill>
                  <a:srgbClr val="FFFFFF"/>
                </a:solidFill>
                <a:latin typeface="Copperplate" charset="0"/>
              </a:rPr>
              <a:t>“</a:t>
            </a:r>
            <a:r>
              <a:rPr lang="en-US" sz="1800">
                <a:solidFill>
                  <a:srgbClr val="FFFFFF"/>
                </a:solidFill>
                <a:latin typeface="Copperplate" charset="0"/>
              </a:rPr>
              <a:t>perform</a:t>
            </a:r>
            <a:r>
              <a:rPr lang="ja-JP" altLang="en-US" sz="1800">
                <a:solidFill>
                  <a:srgbClr val="FFFFFF"/>
                </a:solidFill>
                <a:latin typeface="Copperplate" charset="0"/>
              </a:rPr>
              <a:t>”</a:t>
            </a:r>
            <a:r>
              <a:rPr lang="en-US" sz="1800">
                <a:solidFill>
                  <a:srgbClr val="FFFFFF"/>
                </a:solidFill>
                <a:latin typeface="Copperplate" charset="0"/>
              </a:rPr>
              <a:t> while suspended from a thread. His friend, artist Marcel Duchamp, dubbed these sculptures </a:t>
            </a:r>
            <a:r>
              <a:rPr lang="ja-JP" altLang="en-US" sz="1800">
                <a:solidFill>
                  <a:srgbClr val="FFFFFF"/>
                </a:solidFill>
                <a:latin typeface="Copperplate" charset="0"/>
              </a:rPr>
              <a:t>“</a:t>
            </a:r>
            <a:r>
              <a:rPr lang="en-US" sz="1800">
                <a:solidFill>
                  <a:srgbClr val="FFFFFF"/>
                </a:solidFill>
                <a:latin typeface="Copperplate" charset="0"/>
              </a:rPr>
              <a:t>mobiles</a:t>
            </a:r>
            <a:r>
              <a:rPr lang="ja-JP" altLang="en-US" sz="1800">
                <a:solidFill>
                  <a:srgbClr val="FFFFFF"/>
                </a:solidFill>
                <a:latin typeface="Copperplate" charset="0"/>
              </a:rPr>
              <a:t>”</a:t>
            </a:r>
            <a:r>
              <a:rPr lang="en-US" sz="1800">
                <a:solidFill>
                  <a:srgbClr val="FFFFFF"/>
                </a:solidFill>
                <a:latin typeface="Copperplate" charset="0"/>
              </a:rPr>
              <a:t> after the french word meaning mobile and motive. His early kinetic sculptures used cranks and pulleys to make them move. Later, his work was more delicate, and they only needed the current of the air to make them move. </a:t>
            </a:r>
            <a:endParaRPr lang="en-US" sz="1800">
              <a:solidFill>
                <a:srgbClr val="FFFFFF"/>
              </a:solidFill>
            </a:endParaRPr>
          </a:p>
        </p:txBody>
      </p:sp>
      <p:pic>
        <p:nvPicPr>
          <p:cNvPr id="28692" name="Picture 20" descr="a0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
            <a:ext cx="4397375"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20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3" name="Text Box 17"/>
          <p:cNvSpPr txBox="1">
            <a:spLocks noChangeArrowheads="1"/>
          </p:cNvSpPr>
          <p:nvPr/>
        </p:nvSpPr>
        <p:spPr bwMode="auto">
          <a:xfrm>
            <a:off x="762000" y="6369050"/>
            <a:ext cx="3886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600">
                <a:solidFill>
                  <a:schemeClr val="folHlink"/>
                </a:solidFill>
                <a:latin typeface="Copperplate" charset="0"/>
              </a:rPr>
              <a:t>Circus Scene (1929)</a:t>
            </a:r>
          </a:p>
        </p:txBody>
      </p:sp>
      <p:pic>
        <p:nvPicPr>
          <p:cNvPr id="50205" name="Picture 29" descr="a0026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228600"/>
            <a:ext cx="4857750" cy="6096000"/>
          </a:xfrm>
        </p:spPr>
      </p:pic>
      <p:pic>
        <p:nvPicPr>
          <p:cNvPr id="50206" name="Picture 30" descr="a00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270250" cy="3711575"/>
          </a:xfrm>
          <a:prstGeom prst="rect">
            <a:avLst/>
          </a:prstGeom>
          <a:noFill/>
          <a:extLst>
            <a:ext uri="{909E8E84-426E-40dd-AFC4-6F175D3DCCD1}">
              <a14:hiddenFill xmlns:a14="http://schemas.microsoft.com/office/drawing/2010/main">
                <a:solidFill>
                  <a:srgbClr val="FFFFFF"/>
                </a:solidFill>
              </a14:hiddenFill>
            </a:ext>
          </a:extLst>
        </p:spPr>
      </p:pic>
      <p:sp>
        <p:nvSpPr>
          <p:cNvPr id="50207" name="Text Box 31"/>
          <p:cNvSpPr txBox="1">
            <a:spLocks noChangeArrowheads="1"/>
          </p:cNvSpPr>
          <p:nvPr/>
        </p:nvSpPr>
        <p:spPr bwMode="auto">
          <a:xfrm>
            <a:off x="5638800" y="4876800"/>
            <a:ext cx="3200400"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600">
                <a:solidFill>
                  <a:schemeClr val="folHlink"/>
                </a:solidFill>
                <a:latin typeface="Copperplate" charset="0"/>
              </a:rPr>
              <a:t>Jimmy Durante (1928)</a:t>
            </a:r>
          </a:p>
          <a:p>
            <a:pPr algn="ctr">
              <a:spcBef>
                <a:spcPct val="50000"/>
              </a:spcBef>
            </a:pPr>
            <a:endParaRPr lang="en-US" sz="1600">
              <a:solidFill>
                <a:schemeClr val="folHlink"/>
              </a:solidFill>
              <a:latin typeface="Copperplate" charset="0"/>
            </a:endParaRPr>
          </a:p>
          <a:p>
            <a:pPr algn="ctr">
              <a:spcBef>
                <a:spcPct val="50000"/>
              </a:spcBef>
            </a:pPr>
            <a:r>
              <a:rPr lang="en-US" sz="1600">
                <a:solidFill>
                  <a:schemeClr val="folHlink"/>
                </a:solidFill>
                <a:latin typeface="Copperplate" charset="0"/>
              </a:rPr>
              <a:t>Durante was a popular </a:t>
            </a:r>
            <a:br>
              <a:rPr lang="en-US" sz="1600">
                <a:solidFill>
                  <a:schemeClr val="folHlink"/>
                </a:solidFill>
                <a:latin typeface="Copperplate" charset="0"/>
              </a:rPr>
            </a:br>
            <a:r>
              <a:rPr lang="en-US" sz="1600">
                <a:solidFill>
                  <a:schemeClr val="folHlink"/>
                </a:solidFill>
                <a:latin typeface="Copperplate" charset="0"/>
              </a:rPr>
              <a:t>movie actor with a </a:t>
            </a:r>
            <a:br>
              <a:rPr lang="en-US" sz="1600">
                <a:solidFill>
                  <a:schemeClr val="folHlink"/>
                </a:solidFill>
                <a:latin typeface="Copperplate" charset="0"/>
              </a:rPr>
            </a:br>
            <a:r>
              <a:rPr lang="en-US" sz="1600">
                <a:solidFill>
                  <a:schemeClr val="folHlink"/>
                </a:solidFill>
                <a:latin typeface="Copperplate" charset="0"/>
              </a:rPr>
              <a:t>famously huge nose.</a:t>
            </a:r>
          </a:p>
        </p:txBody>
      </p:sp>
    </p:spTree>
    <p:extLst>
      <p:ext uri="{BB962C8B-B14F-4D97-AF65-F5344CB8AC3E}">
        <p14:creationId xmlns:p14="http://schemas.microsoft.com/office/powerpoint/2010/main" val="373528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533400" y="6019800"/>
            <a:ext cx="2895600" cy="6096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1600">
                <a:solidFill>
                  <a:schemeClr val="folHlink"/>
                </a:solidFill>
                <a:latin typeface="Copperplate" charset="0"/>
                <a:ea typeface="MS Pゴシック" charset="0"/>
                <a:cs typeface="MS Pゴシック" charset="0"/>
              </a:rPr>
              <a:t>Pantograph (1931)</a:t>
            </a:r>
          </a:p>
        </p:txBody>
      </p:sp>
      <p:pic>
        <p:nvPicPr>
          <p:cNvPr id="58387" name="Picture 19" descr="a0027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457200"/>
            <a:ext cx="2908300" cy="5486400"/>
          </a:xfrm>
        </p:spPr>
      </p:pic>
      <p:pic>
        <p:nvPicPr>
          <p:cNvPr id="58388" name="Picture 20" descr="a01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57200"/>
            <a:ext cx="4778375" cy="3552825"/>
          </a:xfrm>
          <a:prstGeom prst="rect">
            <a:avLst/>
          </a:prstGeom>
          <a:noFill/>
          <a:extLst>
            <a:ext uri="{909E8E84-426E-40dd-AFC4-6F175D3DCCD1}">
              <a14:hiddenFill xmlns:a14="http://schemas.microsoft.com/office/drawing/2010/main">
                <a:solidFill>
                  <a:srgbClr val="FFFFFF"/>
                </a:solidFill>
              </a14:hiddenFill>
            </a:ext>
          </a:extLst>
        </p:spPr>
      </p:pic>
      <p:sp>
        <p:nvSpPr>
          <p:cNvPr id="58389" name="Rectangle 21"/>
          <p:cNvSpPr>
            <a:spLocks noChangeArrowheads="1"/>
          </p:cNvSpPr>
          <p:nvPr/>
        </p:nvSpPr>
        <p:spPr bwMode="auto">
          <a:xfrm>
            <a:off x="4800600" y="4114800"/>
            <a:ext cx="2895600" cy="609600"/>
          </a:xfrm>
          <a:prstGeom prst="rect">
            <a:avLst/>
          </a:prstGeom>
          <a:noFill/>
          <a:ln>
            <a:noFill/>
          </a:ln>
          <a:effectLst>
            <a:outerShdw blurRad="12700" dist="12698"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1600">
                <a:solidFill>
                  <a:schemeClr val="folHlink"/>
                </a:solidFill>
                <a:latin typeface="Copperplate" charset="0"/>
                <a:ea typeface="MS Pゴシック" charset="0"/>
                <a:cs typeface="MS Pゴシック" charset="0"/>
              </a:rPr>
              <a:t>Space Tunnel (1932)</a:t>
            </a:r>
            <a:br>
              <a:rPr lang="en-US" sz="1600">
                <a:solidFill>
                  <a:schemeClr val="folHlink"/>
                </a:solidFill>
                <a:latin typeface="Copperplate" charset="0"/>
                <a:ea typeface="MS Pゴシック" charset="0"/>
                <a:cs typeface="MS Pゴシック" charset="0"/>
              </a:rPr>
            </a:br>
            <a:r>
              <a:rPr lang="en-US" sz="1600">
                <a:solidFill>
                  <a:schemeClr val="folHlink"/>
                </a:solidFill>
                <a:latin typeface="Copperplate" charset="0"/>
                <a:ea typeface="MS Pゴシック" charset="0"/>
                <a:cs typeface="MS Pゴシック" charset="0"/>
              </a:rPr>
              <a:t>(painting)</a:t>
            </a:r>
          </a:p>
        </p:txBody>
      </p:sp>
      <p:sp>
        <p:nvSpPr>
          <p:cNvPr id="58390" name="Text Box 22"/>
          <p:cNvSpPr txBox="1">
            <a:spLocks noChangeArrowheads="1"/>
          </p:cNvSpPr>
          <p:nvPr/>
        </p:nvSpPr>
        <p:spPr bwMode="auto">
          <a:xfrm>
            <a:off x="3962400" y="5146675"/>
            <a:ext cx="4876800" cy="13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en-US" sz="1800">
                <a:solidFill>
                  <a:srgbClr val="FFFFFF"/>
                </a:solidFill>
                <a:latin typeface="Copperplate" charset="0"/>
              </a:rPr>
              <a:t>He bought a farmhouse in Connecticut where he raised his family while giving Cirque Calder performances and designing moving stage sets and ballet scenery.</a:t>
            </a:r>
            <a:endParaRPr lang="en-US" sz="1800">
              <a:solidFill>
                <a:srgbClr val="FFFFFF"/>
              </a:solidFill>
            </a:endParaRPr>
          </a:p>
        </p:txBody>
      </p:sp>
    </p:spTree>
    <p:extLst>
      <p:ext uri="{BB962C8B-B14F-4D97-AF65-F5344CB8AC3E}">
        <p14:creationId xmlns:p14="http://schemas.microsoft.com/office/powerpoint/2010/main" val="823401235"/>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1</TotalTime>
  <Words>1076</Words>
  <Application>Microsoft Macintosh PowerPoint</Application>
  <PresentationFormat>On-screen Show (4:3)</PresentationFormat>
  <Paragraphs>74</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Urban Pop</vt:lpstr>
      <vt:lpstr>How to make a Alex Calder mobile</vt:lpstr>
      <vt:lpstr>Alexander Calder</vt:lpstr>
      <vt:lpstr>Alexander Calder</vt:lpstr>
      <vt:lpstr>Dog (1909)</vt:lpstr>
      <vt:lpstr>The Flying Trapeze (1925)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make a mobile</vt:lpstr>
      <vt:lpstr>Things to remember...</vt:lpstr>
      <vt:lpstr>Good examples</vt:lpstr>
      <vt:lpstr>Remember!!!  Your mobile needs to…</vt:lpstr>
      <vt:lpstr>Materials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Alex Calder mobile</dc:title>
  <dc:creator>Mac</dc:creator>
  <cp:lastModifiedBy>Mac</cp:lastModifiedBy>
  <cp:revision>1</cp:revision>
  <dcterms:created xsi:type="dcterms:W3CDTF">2014-04-20T04:05:34Z</dcterms:created>
  <dcterms:modified xsi:type="dcterms:W3CDTF">2014-04-20T04:07:33Z</dcterms:modified>
</cp:coreProperties>
</file>